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78.xml" ContentType="application/vnd.openxmlformats-officedocument.presentationml.tags+xml"/>
  <Override PartName="/ppt/notesSlides/notesSlide5.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6.xml" ContentType="application/vnd.openxmlformats-officedocument.presentationml.notesSlide+xml"/>
  <Override PartName="/ppt/tags/tag194.xml" ContentType="application/vnd.openxmlformats-officedocument.presentationml.tags+xml"/>
  <Override PartName="/ppt/notesSlides/notesSlide7.xml" ContentType="application/vnd.openxmlformats-officedocument.presentationml.notesSlide+xml"/>
  <Override PartName="/ppt/tags/tag19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tags/tag202.xml" ContentType="application/vnd.openxmlformats-officedocument.presentationml.tags+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03.xml" ContentType="application/vnd.openxmlformats-officedocument.presentationml.tags+xml"/>
  <Override PartName="/ppt/notesSlides/notesSlide13.xml" ContentType="application/vnd.openxmlformats-officedocument.presentationml.notesSlide+xml"/>
  <Override PartName="/ppt/tags/tag204.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5" r:id="rId2"/>
    <p:sldMasterId id="2147483668" r:id="rId3"/>
  </p:sldMasterIdLst>
  <p:notesMasterIdLst>
    <p:notesMasterId r:id="rId38"/>
  </p:notesMasterIdLst>
  <p:handoutMasterIdLst>
    <p:handoutMasterId r:id="rId39"/>
  </p:handoutMasterIdLst>
  <p:sldIdLst>
    <p:sldId id="682" r:id="rId4"/>
    <p:sldId id="467" r:id="rId5"/>
    <p:sldId id="534" r:id="rId6"/>
    <p:sldId id="805" r:id="rId7"/>
    <p:sldId id="410" r:id="rId8"/>
    <p:sldId id="411" r:id="rId9"/>
    <p:sldId id="715" r:id="rId10"/>
    <p:sldId id="744" r:id="rId11"/>
    <p:sldId id="771" r:id="rId12"/>
    <p:sldId id="449" r:id="rId13"/>
    <p:sldId id="622" r:id="rId14"/>
    <p:sldId id="514" r:id="rId15"/>
    <p:sldId id="515" r:id="rId16"/>
    <p:sldId id="589" r:id="rId17"/>
    <p:sldId id="806" r:id="rId18"/>
    <p:sldId id="592" r:id="rId19"/>
    <p:sldId id="621" r:id="rId20"/>
    <p:sldId id="717" r:id="rId21"/>
    <p:sldId id="616" r:id="rId22"/>
    <p:sldId id="747" r:id="rId23"/>
    <p:sldId id="671" r:id="rId24"/>
    <p:sldId id="607" r:id="rId25"/>
    <p:sldId id="802" r:id="rId26"/>
    <p:sldId id="803" r:id="rId27"/>
    <p:sldId id="804" r:id="rId28"/>
    <p:sldId id="810" r:id="rId29"/>
    <p:sldId id="811" r:id="rId30"/>
    <p:sldId id="807" r:id="rId31"/>
    <p:sldId id="745" r:id="rId32"/>
    <p:sldId id="617" r:id="rId33"/>
    <p:sldId id="719" r:id="rId34"/>
    <p:sldId id="494" r:id="rId35"/>
    <p:sldId id="809" r:id="rId36"/>
    <p:sldId id="513" r:id="rId37"/>
  </p:sldIdLst>
  <p:sldSz cx="12192000" cy="6858000"/>
  <p:notesSz cx="6858000" cy="9144000"/>
  <p:embeddedFontLst>
    <p:embeddedFont>
      <p:font typeface="华文中宋" panose="02010600040101010101" pitchFamily="2" charset="-122"/>
      <p:regular r:id="rId40"/>
    </p:embeddedFont>
    <p:embeddedFont>
      <p:font typeface="Adobe 黑体 Std R" panose="020B0400000000000000" pitchFamily="34" charset="-122"/>
      <p:regular r:id="rId41"/>
    </p:embeddedFont>
    <p:embeddedFont>
      <p:font typeface="微软雅黑" panose="020B0503020204020204" pitchFamily="34" charset="-122"/>
      <p:regular r:id="rId42"/>
      <p:bold r:id="rId43"/>
    </p:embeddedFont>
    <p:embeddedFont>
      <p:font typeface="方正仿宋_GB2312" panose="02010600030101010101" charset="-122"/>
      <p:regular r:id="rId44"/>
    </p:embeddedFont>
    <p:embeddedFont>
      <p:font typeface="方正兰亭纤黑_GBK" panose="02000000000000000000" pitchFamily="2" charset="-122"/>
      <p:regular r:id="rId45"/>
    </p:embeddedFont>
    <p:embeddedFont>
      <p:font typeface="Calibri" panose="020F0502020204030204" pitchFamily="34" charset="0"/>
      <p:regular r:id="rId46"/>
      <p:bold r:id="rId47"/>
      <p:italic r:id="rId48"/>
      <p:boldItalic r:id="rId49"/>
    </p:embeddedFont>
    <p:embeddedFont>
      <p:font typeface="黑体" panose="02010609060101010101" pitchFamily="49" charset="-122"/>
      <p:regular r:id="rId50"/>
    </p:embeddedFont>
    <p:embeddedFont>
      <p:font typeface="Adobe 宋体 Std L" panose="02020300000000000000" pitchFamily="18" charset="-122"/>
      <p:regular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p15:clr>
            <a:srgbClr val="A4A3A4"/>
          </p15:clr>
        </p15:guide>
        <p15:guide id="2" pos="3757">
          <p15:clr>
            <a:srgbClr val="A4A3A4"/>
          </p15:clr>
        </p15:guide>
        <p15:guide id="3" orient="horz" pos="48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54955"/>
    <a:srgbClr val="FFFFFF"/>
    <a:srgbClr val="434753"/>
    <a:srgbClr val="414551"/>
    <a:srgbClr val="56CA95"/>
    <a:srgbClr val="58B6E5"/>
    <a:srgbClr val="005099"/>
    <a:srgbClr val="D9D9D9"/>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showGuides="1">
      <p:cViewPr varScale="1">
        <p:scale>
          <a:sx n="76" d="100"/>
          <a:sy n="76" d="100"/>
        </p:scale>
        <p:origin x="67" y="350"/>
      </p:cViewPr>
      <p:guideLst>
        <p:guide orient="horz" pos="2228"/>
        <p:guide pos="3757"/>
        <p:guide orient="horz" pos="48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2.fntdata"/><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55.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7"/>
          <c:y val="4.7723195177255998E-2"/>
          <c:w val="0.84286839682852799"/>
          <c:h val="0.84162395215588903"/>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B7EF-498A-A9F4-5F4FB217A987}"/>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B7EF-498A-A9F4-5F4FB217A987}"/>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zh-CN" sz="2130" b="1" i="0" u="none" strike="noStrike" kern="1200" baseline="0">
                <a:solidFill>
                  <a:schemeClr val="tx1">
                    <a:lumMod val="65000"/>
                    <a:lumOff val="35000"/>
                  </a:schemeClr>
                </a:solidFill>
                <a:latin typeface="+mn-lt"/>
                <a:ea typeface="+mn-ea"/>
                <a:cs typeface="+mn-cs"/>
              </a:defRPr>
            </a:pPr>
            <a:r>
              <a:rPr lang="zh-CN" altLang="en-US" dirty="0">
                <a:solidFill>
                  <a:schemeClr val="bg2"/>
                </a:solidFill>
              </a:rPr>
              <a:t>收入增长率（</a:t>
            </a:r>
            <a:r>
              <a:rPr lang="en-US" altLang="zh-CN" dirty="0">
                <a:solidFill>
                  <a:schemeClr val="bg2"/>
                </a:solidFill>
              </a:rPr>
              <a:t>%</a:t>
            </a:r>
            <a:r>
              <a:rPr lang="zh-CN" altLang="en-US" dirty="0">
                <a:solidFill>
                  <a:schemeClr val="bg2"/>
                </a:solidFill>
              </a:rPr>
              <a:t>）</a:t>
            </a:r>
          </a:p>
        </c:rich>
      </c:tx>
      <c:layout/>
      <c:overlay val="0"/>
      <c:spPr>
        <a:noFill/>
        <a:ln>
          <a:noFill/>
        </a:ln>
        <a:effectLst/>
      </c:spPr>
      <c:txPr>
        <a:bodyPr rot="0" spcFirstLastPara="1" vertOverflow="ellipsis" vert="horz" wrap="square" anchor="ctr" anchorCtr="1"/>
        <a:lstStyle/>
        <a:p>
          <a:pPr>
            <a:defRPr lang="zh-CN" sz="2130" b="1" i="0" u="none" strike="noStrike" kern="120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收入增长率（%）</c:v>
                </c:pt>
              </c:strCache>
            </c:strRef>
          </c:tx>
          <c:spPr>
            <a:ln w="34925" cap="rnd">
              <a:solidFill>
                <a:schemeClr val="accent4">
                  <a:shade val="65000"/>
                </a:schemeClr>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Sheet1!$B$2:$B$5</c:f>
              <c:numCache>
                <c:formatCode>General</c:formatCode>
                <c:ptCount val="4"/>
                <c:pt idx="0">
                  <c:v>50</c:v>
                </c:pt>
                <c:pt idx="1">
                  <c:v>75</c:v>
                </c:pt>
                <c:pt idx="2">
                  <c:v>66</c:v>
                </c:pt>
                <c:pt idx="3">
                  <c:v>60</c:v>
                </c:pt>
              </c:numCache>
            </c:numRef>
          </c:val>
          <c:smooth val="0"/>
          <c:extLst>
            <c:ext xmlns:c16="http://schemas.microsoft.com/office/drawing/2014/chart" uri="{C3380CC4-5D6E-409C-BE32-E72D297353CC}">
              <c16:uniqueId val="{00000000-F826-4825-BC3E-0F6FD01139DB}"/>
            </c:ext>
          </c:extLst>
        </c:ser>
        <c:ser>
          <c:idx val="1"/>
          <c:order val="1"/>
          <c:tx>
            <c:strRef>
              <c:f>Sheet1!$C$1</c:f>
              <c:strCache>
                <c:ptCount val="1"/>
                <c:pt idx="0">
                  <c:v>列1</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Sheet1!$C$2:$C$5</c:f>
              <c:numCache>
                <c:formatCode>General</c:formatCode>
                <c:ptCount val="4"/>
                <c:pt idx="0">
                  <c:v>20</c:v>
                </c:pt>
                <c:pt idx="1">
                  <c:v>40</c:v>
                </c:pt>
                <c:pt idx="2">
                  <c:v>83</c:v>
                </c:pt>
                <c:pt idx="3">
                  <c:v>150</c:v>
                </c:pt>
              </c:numCache>
            </c:numRef>
          </c:val>
          <c:smooth val="0"/>
          <c:extLst>
            <c:ext xmlns:c16="http://schemas.microsoft.com/office/drawing/2014/chart" uri="{C3380CC4-5D6E-409C-BE32-E72D297353CC}">
              <c16:uniqueId val="{00000001-F826-4825-BC3E-0F6FD01139DB}"/>
            </c:ext>
          </c:extLst>
        </c:ser>
        <c:ser>
          <c:idx val="2"/>
          <c:order val="2"/>
          <c:tx>
            <c:strRef>
              <c:f>Sheet1!$D$1</c:f>
              <c:strCache>
                <c:ptCount val="1"/>
                <c:pt idx="0">
                  <c:v>列2</c:v>
                </c:pt>
              </c:strCache>
            </c:strRef>
          </c:tx>
          <c:spPr>
            <a:ln w="34925" cap="rnd">
              <a:solidFill>
                <a:schemeClr val="accent4">
                  <a:tint val="65000"/>
                </a:schemeClr>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Sheet1!$D$2:$D$5</c:f>
              <c:numCache>
                <c:formatCode>General</c:formatCode>
                <c:ptCount val="4"/>
                <c:pt idx="0">
                  <c:v>5.6</c:v>
                </c:pt>
                <c:pt idx="1">
                  <c:v>26</c:v>
                </c:pt>
                <c:pt idx="2">
                  <c:v>12.5</c:v>
                </c:pt>
                <c:pt idx="3">
                  <c:v>11.11111111</c:v>
                </c:pt>
              </c:numCache>
            </c:numRef>
          </c:val>
          <c:smooth val="0"/>
          <c:extLst>
            <c:ext xmlns:c16="http://schemas.microsoft.com/office/drawing/2014/chart" uri="{C3380CC4-5D6E-409C-BE32-E72D297353CC}">
              <c16:uniqueId val="{00000002-F826-4825-BC3E-0F6FD01139DB}"/>
            </c:ext>
          </c:extLst>
        </c:ser>
        <c:dLbls>
          <c:showLegendKey val="0"/>
          <c:showVal val="0"/>
          <c:showCatName val="0"/>
          <c:showSerName val="0"/>
          <c:showPercent val="0"/>
          <c:showBubbleSize val="0"/>
        </c:dLbls>
        <c:smooth val="0"/>
        <c:axId val="816368032"/>
        <c:axId val="816372952"/>
      </c:lineChart>
      <c:catAx>
        <c:axId val="816368032"/>
        <c:scaling>
          <c:orientation val="minMax"/>
        </c:scaling>
        <c:delete val="0"/>
        <c:axPos val="b"/>
        <c:numFmt formatCode="General" sourceLinked="1"/>
        <c:majorTickMark val="none"/>
        <c:minorTickMark val="none"/>
        <c:tickLblPos val="nextTo"/>
        <c:spPr>
          <a:solidFill>
            <a:schemeClr val="bg2"/>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816372952"/>
        <c:crosses val="autoZero"/>
        <c:auto val="1"/>
        <c:lblAlgn val="ctr"/>
        <c:lblOffset val="100"/>
        <c:noMultiLvlLbl val="0"/>
      </c:catAx>
      <c:valAx>
        <c:axId val="816372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81636803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r>
              <a:rPr lang="zh-CN" altLang="en-US" dirty="0">
                <a:solidFill>
                  <a:schemeClr val="bg2"/>
                </a:solidFill>
              </a:rPr>
              <a:t> </a:t>
            </a:r>
            <a:r>
              <a:rPr lang="zh-CN" altLang="en-US" dirty="0" smtClean="0">
                <a:solidFill>
                  <a:schemeClr val="bg2"/>
                </a:solidFill>
              </a:rPr>
              <a:t>股权比例</a:t>
            </a:r>
            <a:endParaRPr lang="zh-CN" altLang="en-US" dirty="0">
              <a:solidFill>
                <a:schemeClr val="bg2"/>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 占比</c:v>
                </c:pt>
              </c:strCache>
            </c:strRef>
          </c:tx>
          <c:explosion val="6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517-44C6-910E-C95E7DFCDE8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7517-44C6-910E-C95E7DFCDE8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7517-44C6-910E-C95E7DFCDE84}"/>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517-44C6-910E-C95E7DFCDE8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3"/>
                <c:pt idx="0">
                  <c:v>合作教师</c:v>
                </c:pt>
                <c:pt idx="1">
                  <c:v>学生团队</c:v>
                </c:pt>
                <c:pt idx="2">
                  <c:v> 投资方出让</c:v>
                </c:pt>
              </c:strCache>
            </c:strRef>
          </c:cat>
          <c:val>
            <c:numRef>
              <c:f>Sheet1!$B$2:$B$5</c:f>
              <c:numCache>
                <c:formatCode>General</c:formatCode>
                <c:ptCount val="4"/>
                <c:pt idx="0">
                  <c:v>56</c:v>
                </c:pt>
                <c:pt idx="1">
                  <c:v>32</c:v>
                </c:pt>
                <c:pt idx="2">
                  <c:v>12</c:v>
                </c:pt>
              </c:numCache>
            </c:numRef>
          </c:val>
          <c:extLst>
            <c:ext xmlns:c16="http://schemas.microsoft.com/office/drawing/2014/chart" uri="{C3380CC4-5D6E-409C-BE32-E72D297353CC}">
              <c16:uniqueId val="{00000008-7517-44C6-910E-C95E7DFCDE84}"/>
            </c:ext>
          </c:extLst>
        </c:ser>
        <c:dLbls>
          <c:showLegendKey val="0"/>
          <c:showVal val="0"/>
          <c:showCatName val="0"/>
          <c:showSerName val="0"/>
          <c:showPercent val="0"/>
          <c:showBubbleSize val="0"/>
          <c:showLeaderLines val="1"/>
        </c:dLbls>
      </c:pie3DChart>
      <c:spPr>
        <a:noFill/>
        <a:ln>
          <a:noFill/>
        </a:ln>
        <a:effectLst/>
      </c:spPr>
    </c:plotArea>
    <c:legend>
      <c:legendPos val="b"/>
      <c:legendEntry>
        <c:idx val="3"/>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2"/>
                </a:solidFill>
                <a:latin typeface="+mn-lt"/>
                <a:ea typeface="+mn-ea"/>
                <a:cs typeface="+mn-cs"/>
              </a:defRPr>
            </a:pPr>
            <a:r>
              <a:rPr lang="en-US" altLang="zh-CN" b="0" i="1" dirty="0" smtClean="0"/>
              <a:t>AI</a:t>
            </a:r>
            <a:r>
              <a:rPr lang="zh-CN" altLang="en-US" b="0" i="0" dirty="0" smtClean="0"/>
              <a:t>领域顶尖人才比例</a:t>
            </a:r>
            <a:endParaRPr lang="zh-CN" altLang="en-US" b="0" i="1" dirty="0"/>
          </a:p>
        </c:rich>
      </c:tx>
      <c:layout>
        <c:manualLayout>
          <c:xMode val="edge"/>
          <c:yMode val="edge"/>
          <c:x val="0.2602932935840838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bg2"/>
              </a:solidFill>
              <a:latin typeface="+mn-lt"/>
              <a:ea typeface="+mn-ea"/>
              <a:cs typeface="+mn-cs"/>
            </a:defRPr>
          </a:pPr>
          <a:endParaRPr lang="zh-CN"/>
        </a:p>
      </c:txPr>
    </c:title>
    <c:autoTitleDeleted val="0"/>
    <c:plotArea>
      <c:layout/>
      <c:pieChart>
        <c:varyColors val="1"/>
        <c:ser>
          <c:idx val="0"/>
          <c:order val="0"/>
          <c:tx>
            <c:strRef>
              <c:f>Sheet1!$B$1</c:f>
              <c:strCache>
                <c:ptCount val="1"/>
                <c:pt idx="0">
                  <c:v>占比</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F9D-4A29-8DA9-353BA56AD4D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F9D-4A29-8DA9-353BA56AD4D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FF9D-4A29-8DA9-353BA56AD4D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FF9D-4A29-8DA9-353BA56AD4D9}"/>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FF9D-4A29-8DA9-353BA56AD4D9}"/>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FF9D-4A29-8DA9-353BA56AD4D9}"/>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FF9D-4A29-8DA9-353BA56AD4D9}"/>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FF9D-4A29-8DA9-353BA56AD4D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Sheet1!$A$2:$A$9</c:f>
              <c:strCache>
                <c:ptCount val="8"/>
                <c:pt idx="0">
                  <c:v>其他</c:v>
                </c:pt>
                <c:pt idx="1">
                  <c:v>日本</c:v>
                </c:pt>
                <c:pt idx="2">
                  <c:v>法国</c:v>
                </c:pt>
                <c:pt idx="3">
                  <c:v>加拿大</c:v>
                </c:pt>
                <c:pt idx="4">
                  <c:v>德国</c:v>
                </c:pt>
                <c:pt idx="5">
                  <c:v>英国</c:v>
                </c:pt>
                <c:pt idx="6">
                  <c:v>中国</c:v>
                </c:pt>
                <c:pt idx="7">
                  <c:v>美国</c:v>
                </c:pt>
              </c:strCache>
            </c:strRef>
          </c:cat>
          <c:val>
            <c:numRef>
              <c:f>Sheet1!$B$2:$B$9</c:f>
              <c:numCache>
                <c:formatCode>General</c:formatCode>
                <c:ptCount val="8"/>
                <c:pt idx="0">
                  <c:v>22</c:v>
                </c:pt>
                <c:pt idx="1">
                  <c:v>4</c:v>
                </c:pt>
                <c:pt idx="2">
                  <c:v>4</c:v>
                </c:pt>
                <c:pt idx="3">
                  <c:v>4</c:v>
                </c:pt>
                <c:pt idx="4">
                  <c:v>5</c:v>
                </c:pt>
                <c:pt idx="5">
                  <c:v>6</c:v>
                </c:pt>
                <c:pt idx="6">
                  <c:v>11</c:v>
                </c:pt>
                <c:pt idx="7">
                  <c:v>44</c:v>
                </c:pt>
              </c:numCache>
            </c:numRef>
          </c:val>
          <c:extLst>
            <c:ext xmlns:c16="http://schemas.microsoft.com/office/drawing/2014/chart" uri="{C3380CC4-5D6E-409C-BE32-E72D297353CC}">
              <c16:uniqueId val="{00000000-7775-4427-AA0E-8F857F361631}"/>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0.86931</cdr:x>
      <cdr:y>0.25616</cdr:y>
    </cdr:from>
    <cdr:to>
      <cdr:x>0.93466</cdr:x>
      <cdr:y>0.32704</cdr:y>
    </cdr:to>
    <cdr:sp macro="" textlink="">
      <cdr:nvSpPr>
        <cdr:cNvPr id="2" name="矩形 1"/>
        <cdr:cNvSpPr/>
      </cdr:nvSpPr>
      <cdr:spPr>
        <a:xfrm xmlns:a="http://schemas.openxmlformats.org/drawingml/2006/main">
          <a:off x="9618759" y="691697"/>
          <a:ext cx="723014" cy="191387"/>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zh-CN" altLang="en-US" sz="1100" dirty="0" smtClean="0">
              <a:solidFill>
                <a:schemeClr val="bg2"/>
              </a:solidFill>
            </a:rPr>
            <a:t>净收入</a:t>
          </a:r>
          <a:endParaRPr lang="zh-CN" altLang="en-US" sz="1100" dirty="0">
            <a:solidFill>
              <a:schemeClr val="bg2"/>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如今新基建发展如火如荼。在电力行业中主要涉及，特高压线路建设，以及电力全环节的数字化。二者结合的必然趋势是要数字化地维护特高压输电线路。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我们多专业的学生团队密切合作</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31614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在团队的不断努力下我们这项方案的关键技术荣获河北省科技进步一等奖，并且得到了陈维江院士等专家的肯定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为了占据市场，目前我们选择与其他电力科技企业合作，以开放</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接口获利。目前已经进行了一部分的技术验证。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下一步我们将面向地市级电网公司，利用我们的设备提供巡检服务。</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到后期直接落地到特定线路，实现做精做强，与其他竞争对手形成“百花齐放”的局面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50995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Master" Target="../slideMasters/slideMaster3.xml"/><Relationship Id="rId5" Type="http://schemas.openxmlformats.org/officeDocument/2006/relationships/tags" Target="../tags/tag100.xml"/><Relationship Id="rId4" Type="http://schemas.openxmlformats.org/officeDocument/2006/relationships/tags" Target="../tags/tag99.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Master" Target="../slideMasters/slideMaster3.xml"/><Relationship Id="rId5" Type="http://schemas.openxmlformats.org/officeDocument/2006/relationships/tags" Target="../tags/tag105.xml"/><Relationship Id="rId4" Type="http://schemas.openxmlformats.org/officeDocument/2006/relationships/tags" Target="../tags/tag10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3.xml"/><Relationship Id="rId5" Type="http://schemas.openxmlformats.org/officeDocument/2006/relationships/tags" Target="../tags/tag110.xml"/><Relationship Id="rId4" Type="http://schemas.openxmlformats.org/officeDocument/2006/relationships/tags" Target="../tags/tag10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3.xml"/><Relationship Id="rId4" Type="http://schemas.openxmlformats.org/officeDocument/2006/relationships/tags" Target="../tags/tag12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Master" Target="../slideMasters/slideMaster3.xml"/><Relationship Id="rId5" Type="http://schemas.openxmlformats.org/officeDocument/2006/relationships/tags" Target="../tags/tag142.xml"/><Relationship Id="rId4" Type="http://schemas.openxmlformats.org/officeDocument/2006/relationships/tags" Target="../tags/tag14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Master" Target="../slideMasters/slideMaster3.xml"/><Relationship Id="rId4" Type="http://schemas.openxmlformats.org/officeDocument/2006/relationships/tags" Target="../tags/tag146.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Master" Target="../slideMasters/slideMaster3.xml"/><Relationship Id="rId5" Type="http://schemas.openxmlformats.org/officeDocument/2006/relationships/tags" Target="../tags/tag151.xml"/><Relationship Id="rId4" Type="http://schemas.openxmlformats.org/officeDocument/2006/relationships/tags" Target="../tags/tag150.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2020/8/13</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2020/8/13</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2020/8/13</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5.xml"/><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18" Type="http://schemas.openxmlformats.org/officeDocument/2006/relationships/tags" Target="../tags/tag3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ags" Target="../tags/tag31.xml"/><Relationship Id="rId2" Type="http://schemas.openxmlformats.org/officeDocument/2006/relationships/slideLayout" Target="../slideLayouts/slideLayout8.xml"/><Relationship Id="rId16" Type="http://schemas.openxmlformats.org/officeDocument/2006/relationships/tags" Target="../tags/tag30.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ags" Target="../tags/tag29.xml"/><Relationship Id="rId10" Type="http://schemas.openxmlformats.org/officeDocument/2006/relationships/slideLayout" Target="../slideLayouts/slideLayout16.xml"/><Relationship Id="rId19" Type="http://schemas.openxmlformats.org/officeDocument/2006/relationships/tags" Target="../tags/tag33.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ags" Target="../tags/tag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18" Type="http://schemas.openxmlformats.org/officeDocument/2006/relationships/tags" Target="../tags/tag9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ags" Target="../tags/tag93.xml"/><Relationship Id="rId2" Type="http://schemas.openxmlformats.org/officeDocument/2006/relationships/slideLayout" Target="../slideLayouts/slideLayout20.xml"/><Relationship Id="rId16" Type="http://schemas.openxmlformats.org/officeDocument/2006/relationships/tags" Target="../tags/tag9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ags" Target="../tags/tag91.xml"/><Relationship Id="rId10" Type="http://schemas.openxmlformats.org/officeDocument/2006/relationships/slideLayout" Target="../slideLayouts/slideLayout28.xml"/><Relationship Id="rId19" Type="http://schemas.openxmlformats.org/officeDocument/2006/relationships/tags" Target="../tags/tag95.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ags" Target="../tags/tag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2020/8/13</a:t>
            </a:fld>
            <a:endParaRPr lang="zh-CN" altLang="en-US"/>
          </a:p>
        </p:txBody>
      </p:sp>
      <p:sp>
        <p:nvSpPr>
          <p:cNvPr id="5" name="页脚占位符 4"/>
          <p:cNvSpPr>
            <a:spLocks noGrp="1"/>
          </p:cNvSpPr>
          <p:nvPr>
            <p:ph type="ftr" sz="quarter" idx="3"/>
            <p:custDataLst>
              <p:tags r:id="rId1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icon"/>
          <p:cNvPicPr/>
          <p:nvPr userDrawn="1"/>
        </p:nvPicPr>
        <p:blipFill>
          <a:blip r:embed="rId14">
            <a:grayscl/>
            <a:lum bright="70000" contrast="-70000"/>
          </a:blip>
          <a:stretch>
            <a:fillRect/>
          </a:stretch>
        </p:blipFill>
        <p:spPr>
          <a:xfrm>
            <a:off x="0" y="0"/>
            <a:ext cx="12191365" cy="6880860"/>
          </a:xfrm>
          <a:prstGeom prst="rect">
            <a:avLst/>
          </a:prstGeom>
          <a:ln>
            <a:solidFill>
              <a:schemeClr val="accent1"/>
            </a:solidFill>
          </a:ln>
        </p:spPr>
      </p:pic>
      <p:sp>
        <p:nvSpPr>
          <p:cNvPr id="9" name="矩形 8"/>
          <p:cNvSpPr/>
          <p:nvPr userDrawn="1"/>
        </p:nvSpPr>
        <p:spPr>
          <a:xfrm>
            <a:off x="0" y="0"/>
            <a:ext cx="12191365" cy="6883400"/>
          </a:xfrm>
          <a:prstGeom prst="rect">
            <a:avLst/>
          </a:prstGeom>
          <a:solidFill>
            <a:schemeClr val="tx2">
              <a:alpha val="7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tags" Target="../tags/tag171.xml"/><Relationship Id="rId21" Type="http://schemas.openxmlformats.org/officeDocument/2006/relationships/image" Target="../media/image30.jpeg"/><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17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169.xml"/><Relationship Id="rId6" Type="http://schemas.openxmlformats.org/officeDocument/2006/relationships/image" Target="../media/image29.jpeg"/><Relationship Id="rId11" Type="http://schemas.openxmlformats.org/officeDocument/2006/relationships/image" Target="../media/image17.png"/><Relationship Id="rId5" Type="http://schemas.openxmlformats.org/officeDocument/2006/relationships/image" Target="../media/image28.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image" Target="../media/image38.jpe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177.xml"/><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5.xml"/><Relationship Id="rId7"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ags" Target="../tags/tag178.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38.jpe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53.jpeg"/><Relationship Id="rId5" Type="http://schemas.openxmlformats.org/officeDocument/2006/relationships/image" Target="../media/image34.jpeg"/><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svg"/><Relationship Id="rId18" Type="http://schemas.openxmlformats.org/officeDocument/2006/relationships/image" Target="../media/image5.svg"/><Relationship Id="rId3" Type="http://schemas.openxmlformats.org/officeDocument/2006/relationships/tags" Target="../tags/tag184.xml"/><Relationship Id="rId7" Type="http://schemas.openxmlformats.org/officeDocument/2006/relationships/slideLayout" Target="../slideLayouts/slideLayout5.xml"/><Relationship Id="rId12" Type="http://schemas.openxmlformats.org/officeDocument/2006/relationships/image" Target="../media/image58.png"/><Relationship Id="rId17" Type="http://schemas.openxmlformats.org/officeDocument/2006/relationships/image" Target="../media/image61.png"/><Relationship Id="rId2" Type="http://schemas.openxmlformats.org/officeDocument/2006/relationships/tags" Target="../tags/tag183.xml"/><Relationship Id="rId16" Type="http://schemas.openxmlformats.org/officeDocument/2006/relationships/image" Target="../media/image60.jpeg"/><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image" Target="../media/image2.svg"/><Relationship Id="rId5" Type="http://schemas.openxmlformats.org/officeDocument/2006/relationships/tags" Target="../tags/tag186.xml"/><Relationship Id="rId15" Type="http://schemas.openxmlformats.org/officeDocument/2006/relationships/image" Target="../media/image4.svg"/><Relationship Id="rId10" Type="http://schemas.openxmlformats.org/officeDocument/2006/relationships/image" Target="../media/image57.png"/><Relationship Id="rId4" Type="http://schemas.openxmlformats.org/officeDocument/2006/relationships/tags" Target="../tags/tag185.xml"/><Relationship Id="rId9" Type="http://schemas.openxmlformats.org/officeDocument/2006/relationships/image" Target="../media/image1.sv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5" Type="http://schemas.openxmlformats.org/officeDocument/2006/relationships/slideLayout" Target="../slideLayouts/slideLayout5.xml"/><Relationship Id="rId4"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0.sv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6.xml"/><Relationship Id="rId7" Type="http://schemas.openxmlformats.org/officeDocument/2006/relationships/image" Target="../media/image66.png"/><Relationship Id="rId2" Type="http://schemas.openxmlformats.org/officeDocument/2006/relationships/slideLayout" Target="../slideLayouts/slideLayout1.xml"/><Relationship Id="rId1" Type="http://schemas.openxmlformats.org/officeDocument/2006/relationships/tags" Target="../tags/tag193.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7.xml"/><Relationship Id="rId7" Type="http://schemas.openxmlformats.org/officeDocument/2006/relationships/image" Target="../media/image71.png"/><Relationship Id="rId2" Type="http://schemas.openxmlformats.org/officeDocument/2006/relationships/slideLayout" Target="../slideLayouts/slideLayout1.xml"/><Relationship Id="rId1" Type="http://schemas.openxmlformats.org/officeDocument/2006/relationships/tags" Target="../tags/tag194.xml"/><Relationship Id="rId6" Type="http://schemas.openxmlformats.org/officeDocument/2006/relationships/image" Target="../media/image70.png"/><Relationship Id="rId5" Type="http://schemas.microsoft.com/office/2007/relationships/hdphoto" Target="../media/hdphoto2.wdp"/><Relationship Id="rId10" Type="http://schemas.openxmlformats.org/officeDocument/2006/relationships/image" Target="../media/image73.png"/><Relationship Id="rId4" Type="http://schemas.openxmlformats.org/officeDocument/2006/relationships/image" Target="../media/image69.pn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195.xml"/><Relationship Id="rId6" Type="http://schemas.openxmlformats.org/officeDocument/2006/relationships/image" Target="../media/image67.png"/><Relationship Id="rId5" Type="http://schemas.openxmlformats.org/officeDocument/2006/relationships/image" Target="../media/image75.png"/><Relationship Id="rId4" Type="http://schemas.openxmlformats.org/officeDocument/2006/relationships/image" Target="../media/image74.jpeg"/></Relationships>
</file>

<file path=ppt/slides/_rels/slide2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7.jpeg"/></Relationships>
</file>

<file path=ppt/slides/_rels/slide27.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image" Target="../media/image78.jpg"/><Relationship Id="rId7"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0.jpg"/><Relationship Id="rId4" Type="http://schemas.openxmlformats.org/officeDocument/2006/relationships/image" Target="../media/image79.jpeg"/></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198.xml"/><Relationship Id="rId7" Type="http://schemas.openxmlformats.org/officeDocument/2006/relationships/slideLayout" Target="../slideLayouts/slideLayout1.xml"/><Relationship Id="rId12" Type="http://schemas.openxmlformats.org/officeDocument/2006/relationships/image" Target="../media/image88.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87.png"/><Relationship Id="rId5" Type="http://schemas.openxmlformats.org/officeDocument/2006/relationships/tags" Target="../tags/tag200.xml"/><Relationship Id="rId10" Type="http://schemas.openxmlformats.org/officeDocument/2006/relationships/image" Target="../media/image86.png"/><Relationship Id="rId4" Type="http://schemas.openxmlformats.org/officeDocument/2006/relationships/tags" Target="../tags/tag199.xml"/><Relationship Id="rId9"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202.xml"/><Relationship Id="rId5" Type="http://schemas.openxmlformats.org/officeDocument/2006/relationships/chart" Target="../charts/chart3.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5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tags" Target="../tags/tag15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161.xml"/><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tags" Target="../tags/tag160.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159.xml"/><Relationship Id="rId6" Type="http://schemas.openxmlformats.org/officeDocument/2006/relationships/image" Target="../media/image1.png"/><Relationship Id="rId11" Type="http://schemas.openxmlformats.org/officeDocument/2006/relationships/image" Target="../media/image16.png"/><Relationship Id="rId5" Type="http://schemas.openxmlformats.org/officeDocument/2006/relationships/slideLayout" Target="../slideLayouts/slideLayout18.xml"/><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tags" Target="../tags/tag162.xml"/><Relationship Id="rId9" Type="http://schemas.openxmlformats.org/officeDocument/2006/relationships/image" Target="../media/image14.jpeg"/><Relationship Id="rId14" Type="http://schemas.openxmlformats.org/officeDocument/2006/relationships/image" Target="../media/image19.png"/><Relationship Id="rId22"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65.xml"/><Relationship Id="rId7"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4">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5"/>
          <a:srcRect l="6783" t="11898" r="12692" b="12708"/>
          <a:stretch>
            <a:fillRect/>
          </a:stretch>
        </p:blipFill>
        <p:spPr>
          <a:xfrm>
            <a:off x="5227955" y="2657475"/>
            <a:ext cx="1200150" cy="1187450"/>
          </a:xfrm>
          <a:prstGeom prst="ellipse">
            <a:avLst/>
          </a:prstGeom>
        </p:spPr>
      </p:pic>
      <p:sp>
        <p:nvSpPr>
          <p:cNvPr id="8" name="文本框 7"/>
          <p:cNvSpPr txBox="1"/>
          <p:nvPr/>
        </p:nvSpPr>
        <p:spPr>
          <a:xfrm>
            <a:off x="4126229" y="3999230"/>
            <a:ext cx="3816499" cy="891540"/>
          </a:xfrm>
          <a:prstGeom prst="rect">
            <a:avLst/>
          </a:prstGeom>
          <a:noFill/>
        </p:spPr>
        <p:txBody>
          <a:bodyPr wrap="square" rtlCol="0">
            <a:spAutoFit/>
          </a:bodyPr>
          <a:lstStyle/>
          <a:p>
            <a:r>
              <a:rPr lang="zh-CN" altLang="en-US" sz="5200" b="1" spc="150" dirty="0">
                <a:solidFill>
                  <a:schemeClr val="bg1"/>
                </a:solidFill>
                <a:uFillTx/>
                <a:latin typeface="Adobe 黑体 Std R" panose="020B0400000000000000" charset="-122"/>
                <a:ea typeface="Adobe 黑体 Std R" panose="020B0400000000000000" charset="-122"/>
              </a:rPr>
              <a:t>塔 线 巡 警</a:t>
            </a:r>
          </a:p>
        </p:txBody>
      </p:sp>
      <p:sp>
        <p:nvSpPr>
          <p:cNvPr id="9" name="副标题 8"/>
          <p:cNvSpPr>
            <a:spLocks noGrp="1"/>
          </p:cNvSpPr>
          <p:nvPr>
            <p:ph type="subTitle" sz="quarter" idx="4294967295"/>
            <p:custDataLst>
              <p:tags r:id="rId2"/>
            </p:custDataLst>
          </p:nvPr>
        </p:nvSpPr>
        <p:spPr>
          <a:xfrm flipH="1">
            <a:off x="2074545" y="5234305"/>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黑体" panose="02010609060101010101" charset="-122"/>
                <a:ea typeface="黑体" panose="02010609060101010101" charset="-122"/>
                <a:cs typeface="+mn-cs"/>
              </a:rPr>
              <a:t>特高压输电线路人工智能巡检方案提供</a:t>
            </a:r>
            <a:r>
              <a:rPr lang="zh-CN" altLang="en-US" sz="2200" spc="100" dirty="0" smtClean="0">
                <a:solidFill>
                  <a:schemeClr val="bg1"/>
                </a:solidFill>
                <a:uFillTx/>
                <a:latin typeface="黑体" panose="02010609060101010101" charset="-122"/>
                <a:ea typeface="黑体" panose="02010609060101010101" charset="-122"/>
                <a:cs typeface="+mn-cs"/>
              </a:rPr>
              <a:t>商</a:t>
            </a:r>
            <a:endParaRPr lang="zh-CN" altLang="en-US" sz="2200" spc="100" dirty="0">
              <a:solidFill>
                <a:schemeClr val="bg1"/>
              </a:solidFill>
              <a:uFillTx/>
              <a:latin typeface="黑体" panose="02010609060101010101" charset="-122"/>
              <a:ea typeface="黑体" panose="02010609060101010101" charset="-122"/>
              <a:cs typeface="+mn-cs"/>
            </a:endParaRPr>
          </a:p>
        </p:txBody>
      </p:sp>
      <p:sp>
        <p:nvSpPr>
          <p:cNvPr id="10" name="文本框 9"/>
          <p:cNvSpPr txBox="1"/>
          <p:nvPr/>
        </p:nvSpPr>
        <p:spPr>
          <a:xfrm>
            <a:off x="4597106" y="5900420"/>
            <a:ext cx="2461847" cy="861774"/>
          </a:xfrm>
          <a:prstGeom prst="rect">
            <a:avLst/>
          </a:prstGeom>
          <a:noFill/>
        </p:spPr>
        <p:txBody>
          <a:bodyPr wrap="square" rtlCol="0">
            <a:spAutoFit/>
          </a:bodyPr>
          <a:lstStyle/>
          <a:p>
            <a:pPr algn="ctr"/>
            <a:r>
              <a:rPr lang="zh-CN" altLang="en-US" dirty="0">
                <a:solidFill>
                  <a:schemeClr val="bg1"/>
                </a:solidFill>
                <a:latin typeface="黑体" panose="02010609060101010101" charset="-122"/>
                <a:ea typeface="黑体" panose="02010609060101010101" charset="-122"/>
                <a:cs typeface="黑体" panose="02010609060101010101" charset="-122"/>
              </a:rPr>
              <a:t>华北电力大学</a:t>
            </a:r>
            <a:r>
              <a:rPr lang="en-US" altLang="zh-CN" dirty="0">
                <a:solidFill>
                  <a:schemeClr val="bg1"/>
                </a:solidFill>
                <a:latin typeface="黑体" panose="02010609060101010101" charset="-122"/>
                <a:ea typeface="黑体" panose="02010609060101010101" charset="-122"/>
                <a:cs typeface="黑体" panose="02010609060101010101" charset="-122"/>
              </a:rPr>
              <a:t>(</a:t>
            </a:r>
            <a:r>
              <a:rPr lang="zh-CN" altLang="en-US" dirty="0">
                <a:solidFill>
                  <a:schemeClr val="bg1"/>
                </a:solidFill>
                <a:latin typeface="黑体" panose="02010609060101010101" charset="-122"/>
                <a:ea typeface="黑体" panose="02010609060101010101" charset="-122"/>
                <a:cs typeface="黑体" panose="02010609060101010101" charset="-122"/>
              </a:rPr>
              <a:t>保定</a:t>
            </a:r>
            <a:r>
              <a:rPr lang="en-US" altLang="zh-CN" dirty="0" smtClean="0">
                <a:solidFill>
                  <a:schemeClr val="bg1"/>
                </a:solidFill>
                <a:latin typeface="黑体" panose="02010609060101010101" charset="-122"/>
                <a:ea typeface="黑体" panose="02010609060101010101" charset="-122"/>
                <a:cs typeface="黑体" panose="02010609060101010101" charset="-122"/>
              </a:rPr>
              <a:t>)</a:t>
            </a:r>
          </a:p>
          <a:p>
            <a:pPr algn="ctr"/>
            <a:endParaRPr lang="en-US" altLang="zh-CN" sz="1600" dirty="0" smtClean="0">
              <a:solidFill>
                <a:schemeClr val="bg1"/>
              </a:solidFill>
              <a:latin typeface="黑体" panose="02010609060101010101" charset="-122"/>
              <a:ea typeface="黑体" panose="02010609060101010101" charset="-122"/>
              <a:cs typeface="黑体" panose="02010609060101010101" charset="-122"/>
            </a:endParaRPr>
          </a:p>
          <a:p>
            <a:pPr algn="ctr"/>
            <a:r>
              <a:rPr lang="zh-CN" altLang="en-US" sz="1600" dirty="0" smtClean="0">
                <a:solidFill>
                  <a:schemeClr val="bg1"/>
                </a:solidFill>
                <a:latin typeface="黑体" panose="02010609060101010101" charset="-122"/>
                <a:ea typeface="黑体" panose="02010609060101010101" charset="-122"/>
                <a:cs typeface="黑体" panose="02010609060101010101" charset="-122"/>
              </a:rPr>
              <a:t>高教主赛道</a:t>
            </a:r>
            <a:r>
              <a:rPr lang="en-US" altLang="zh-CN" sz="1600" dirty="0">
                <a:solidFill>
                  <a:schemeClr val="bg1"/>
                </a:solidFill>
                <a:latin typeface="黑体" panose="02010609060101010101" charset="-122"/>
                <a:ea typeface="黑体" panose="02010609060101010101" charset="-122"/>
                <a:cs typeface="黑体" panose="02010609060101010101" charset="-122"/>
              </a:rPr>
              <a:t>-</a:t>
            </a:r>
            <a:r>
              <a:rPr lang="zh-CN" altLang="en-US" sz="1600" dirty="0" smtClean="0">
                <a:solidFill>
                  <a:schemeClr val="bg1"/>
                </a:solidFill>
                <a:latin typeface="黑体" panose="02010609060101010101" charset="-122"/>
                <a:ea typeface="黑体" panose="02010609060101010101" charset="-122"/>
                <a:cs typeface="黑体" panose="02010609060101010101" charset="-122"/>
              </a:rPr>
              <a:t>师生</a:t>
            </a:r>
            <a:r>
              <a:rPr lang="zh-CN" altLang="en-US" sz="1600" dirty="0" smtClean="0">
                <a:solidFill>
                  <a:schemeClr val="bg1"/>
                </a:solidFill>
                <a:latin typeface="黑体" panose="02010609060101010101" charset="-122"/>
                <a:ea typeface="黑体" panose="02010609060101010101" charset="-122"/>
                <a:cs typeface="黑体" panose="02010609060101010101" charset="-122"/>
              </a:rPr>
              <a:t>共创组</a:t>
            </a:r>
          </a:p>
        </p:txBody>
      </p:sp>
      <p:cxnSp>
        <p:nvCxnSpPr>
          <p:cNvPr id="12" name="直接连接符 11"/>
          <p:cNvCxnSpPr/>
          <p:nvPr/>
        </p:nvCxnSpPr>
        <p:spPr>
          <a:xfrm>
            <a:off x="3116580"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735570"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p:cNvPicPr>
            <a:picLocks noGrp="1"/>
          </p:cNvPicPr>
          <p:nvPr>
            <p:ph sz="half" idx="1"/>
          </p:nvPr>
        </p:nvPicPr>
        <p:blipFill>
          <a:blip r:embed="rId5">
            <a:extLst>
              <a:ext uri="{28A0092B-C50C-407E-A947-70E740481C1C}">
                <a14:useLocalDpi xmlns:a14="http://schemas.microsoft.com/office/drawing/2010/main" val="0"/>
              </a:ext>
            </a:extLst>
          </a:blip>
          <a:stretch>
            <a:fillRect/>
          </a:stretch>
        </p:blipFill>
        <p:spPr>
          <a:xfrm>
            <a:off x="4632642" y="1731717"/>
            <a:ext cx="3012440" cy="1769110"/>
          </a:xfrm>
          <a:prstGeom prst="rect">
            <a:avLst/>
          </a:prstGeom>
        </p:spPr>
      </p:pic>
      <p:sp>
        <p:nvSpPr>
          <p:cNvPr id="4" name="内容占位符 3"/>
          <p:cNvSpPr>
            <a:spLocks noGrp="1"/>
          </p:cNvSpPr>
          <p:nvPr>
            <p:ph sz="half" idx="15"/>
          </p:nvPr>
        </p:nvSpPr>
        <p:spPr>
          <a:xfrm>
            <a:off x="734695" y="3744020"/>
            <a:ext cx="3027045" cy="1103630"/>
          </a:xfrm>
        </p:spPr>
        <p:txBody>
          <a:bodyPr>
            <a:scene3d>
              <a:camera prst="orthographicFront"/>
              <a:lightRig rig="threePt" dir="t"/>
            </a:scene3d>
          </a:bodyPr>
          <a:lstStyle/>
          <a:p>
            <a:pPr marL="0" indent="0" algn="ctr">
              <a:buNone/>
            </a:pPr>
            <a:r>
              <a:rPr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基于</a:t>
            </a:r>
            <a:r>
              <a:rPr lang="en-US" altLang="zh-CN"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yolov3-tiny</a:t>
            </a:r>
            <a:r>
              <a:rPr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深度学习算法框架</a:t>
            </a:r>
          </a:p>
        </p:txBody>
      </p:sp>
      <p:sp>
        <p:nvSpPr>
          <p:cNvPr id="5" name="内容占位符 4"/>
          <p:cNvSpPr>
            <a:spLocks noGrp="1"/>
          </p:cNvSpPr>
          <p:nvPr>
            <p:ph sz="half" idx="16"/>
          </p:nvPr>
        </p:nvSpPr>
        <p:spPr>
          <a:xfrm>
            <a:off x="734695" y="4950369"/>
            <a:ext cx="3027045" cy="1769110"/>
          </a:xfrm>
        </p:spPr>
        <p:txBody>
          <a:bodyPr>
            <a:noAutofit/>
          </a:bodyPr>
          <a:lstStyle/>
          <a:p>
            <a:pPr marL="0" indent="0">
              <a:lnSpc>
                <a:spcPct val="100000"/>
              </a:lnSpc>
              <a:buNone/>
            </a:pP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rPr>
              <a:t>yolov3</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框架基于</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rPr>
              <a:t>c</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语言编写，平均每张图片识别时间</a:t>
            </a:r>
            <a:r>
              <a:rPr lang="en-US" altLang="zh-CN" sz="1700" dirty="0">
                <a:solidFill>
                  <a:schemeClr val="accent4"/>
                </a:solidFill>
                <a:latin typeface="Adobe 黑体 Std R" panose="020B0400000000000000" charset="-122"/>
                <a:ea typeface="Adobe 黑体 Std R" panose="020B0400000000000000" charset="-122"/>
                <a:cs typeface="Adobe 黑体 Std R" panose="020B0400000000000000" charset="-122"/>
              </a:rPr>
              <a:t>22ms</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。比</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一般</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python</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编写的框架快</a:t>
            </a:r>
            <a:r>
              <a:rPr lang="en-US" altLang="zh-CN"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3.8</a:t>
            </a:r>
            <a:r>
              <a:rPr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倍</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以上。</a:t>
            </a:r>
          </a:p>
          <a:p>
            <a:pPr marL="0" indent="0">
              <a:lnSpc>
                <a:spcPct val="100000"/>
              </a:lnSpc>
              <a:buNone/>
            </a:pP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适应嵌入到边缘计算设备完成实时检测</a:t>
            </a:r>
          </a:p>
        </p:txBody>
      </p:sp>
      <p:pic>
        <p:nvPicPr>
          <p:cNvPr id="12" name="内容占位符 11" descr="yolo"/>
          <p:cNvPicPr>
            <a:picLocks noGrp="1" noChangeAspect="1"/>
          </p:cNvPicPr>
          <p:nvPr>
            <p:ph sz="half" idx="17"/>
          </p:nvPr>
        </p:nvPicPr>
        <p:blipFill>
          <a:blip r:embed="rId6"/>
          <a:stretch>
            <a:fillRect/>
          </a:stretch>
        </p:blipFill>
        <p:spPr>
          <a:xfrm>
            <a:off x="743585" y="1734446"/>
            <a:ext cx="3018155" cy="1769110"/>
          </a:xfrm>
          <a:prstGeom prst="rect">
            <a:avLst/>
          </a:prstGeom>
        </p:spPr>
      </p:pic>
      <p:sp>
        <p:nvSpPr>
          <p:cNvPr id="7" name="内容占位符 6"/>
          <p:cNvSpPr>
            <a:spLocks noGrp="1"/>
          </p:cNvSpPr>
          <p:nvPr>
            <p:ph sz="half" idx="18"/>
          </p:nvPr>
        </p:nvSpPr>
        <p:spPr>
          <a:xfrm>
            <a:off x="4437425" y="3708545"/>
            <a:ext cx="3222580" cy="1103630"/>
          </a:xfrm>
        </p:spPr>
        <p:txBody>
          <a:bodyPr/>
          <a:lstStyle/>
          <a:p>
            <a:pPr marL="0" indent="0" algn="ctr">
              <a:buNone/>
            </a:pPr>
            <a:r>
              <a:rPr lang="zh-CN" altLang="en-US"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卷积神经网络识别缺陷</a:t>
            </a:r>
          </a:p>
        </p:txBody>
      </p:sp>
      <p:sp>
        <p:nvSpPr>
          <p:cNvPr id="8" name="内容占位符 7"/>
          <p:cNvSpPr>
            <a:spLocks noGrp="1"/>
          </p:cNvSpPr>
          <p:nvPr>
            <p:ph sz="half" idx="19"/>
          </p:nvPr>
        </p:nvSpPr>
        <p:spPr>
          <a:xfrm>
            <a:off x="4625340" y="4883198"/>
            <a:ext cx="3027045" cy="1769110"/>
          </a:xfrm>
        </p:spPr>
        <p:txBody>
          <a:bodyPr>
            <a:noAutofit/>
          </a:bodyPr>
          <a:lstStyle/>
          <a:p>
            <a:pPr marL="0" indent="0">
              <a:lnSpc>
                <a:spcPct val="100000"/>
              </a:lnSpc>
              <a:buFont typeface="Arial" panose="020B0604020202020204" pitchFamily="34" charset="0"/>
              <a:buNone/>
            </a:pPr>
            <a:r>
              <a:rPr dirty="0">
                <a:solidFill>
                  <a:schemeClr val="bg1"/>
                </a:solidFill>
                <a:latin typeface="Adobe 黑体 Std R" panose="020B0400000000000000" charset="-122"/>
                <a:ea typeface="Adobe 黑体 Std R" panose="020B0400000000000000" charset="-122"/>
                <a:cs typeface="Adobe 黑体 Std R" panose="020B0400000000000000" charset="-122"/>
              </a:rPr>
              <a:t>以</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rPr>
              <a:t>yolov3</a:t>
            </a:r>
            <a:r>
              <a:rPr dirty="0">
                <a:solidFill>
                  <a:schemeClr val="bg1"/>
                </a:solidFill>
                <a:latin typeface="Adobe 黑体 Std R" panose="020B0400000000000000" charset="-122"/>
                <a:ea typeface="Adobe 黑体 Std R" panose="020B0400000000000000" charset="-122"/>
                <a:cs typeface="Adobe 黑体 Std R" panose="020B0400000000000000" charset="-122"/>
              </a:rPr>
              <a:t>为框架搭建神经网络，用</a:t>
            </a:r>
            <a:r>
              <a:rPr dirty="0">
                <a:solidFill>
                  <a:schemeClr val="accent4"/>
                </a:solidFill>
                <a:latin typeface="Adobe 黑体 Std R" panose="020B0400000000000000" charset="-122"/>
                <a:ea typeface="Adobe 黑体 Std R" panose="020B0400000000000000" charset="-122"/>
                <a:cs typeface="Adobe 黑体 Std R" panose="020B0400000000000000" charset="-122"/>
              </a:rPr>
              <a:t>行业数据集</a:t>
            </a:r>
            <a:r>
              <a:rPr dirty="0">
                <a:solidFill>
                  <a:schemeClr val="bg1"/>
                </a:solidFill>
                <a:latin typeface="Adobe 黑体 Std R" panose="020B0400000000000000" charset="-122"/>
                <a:ea typeface="Adobe 黑体 Std R" panose="020B0400000000000000" charset="-122"/>
                <a:cs typeface="Adobe 黑体 Std R" panose="020B0400000000000000" charset="-122"/>
              </a:rPr>
              <a:t>训练</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7000</a:t>
            </a:r>
            <a:r>
              <a:rPr dirty="0">
                <a:solidFill>
                  <a:schemeClr val="bg1"/>
                </a:solidFill>
                <a:latin typeface="Adobe 黑体 Std R" panose="020B0400000000000000" charset="-122"/>
                <a:ea typeface="Adobe 黑体 Std R" panose="020B0400000000000000" charset="-122"/>
                <a:cs typeface="Adobe 黑体 Std R" panose="020B0400000000000000" charset="-122"/>
              </a:rPr>
              <a:t>轮次，得到线路缺陷识别模型。</a:t>
            </a: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可识别</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14</a:t>
            </a:r>
            <a:r>
              <a:rPr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种缺陷</a:t>
            </a:r>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平均置信度</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&gt;</a:t>
            </a:r>
            <a:r>
              <a:rPr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97%</a:t>
            </a:r>
            <a:endPar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损失率</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0.05</a:t>
            </a:r>
            <a:endParaRPr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0" indent="0">
              <a:lnSpc>
                <a:spcPct val="100000"/>
              </a:lnSpc>
              <a:buNone/>
            </a:pPr>
            <a:endParaRPr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9" name="内容占位符 8"/>
          <p:cNvSpPr>
            <a:spLocks noGrp="1"/>
          </p:cNvSpPr>
          <p:nvPr>
            <p:ph sz="half" idx="20"/>
          </p:nvPr>
        </p:nvSpPr>
        <p:spPr>
          <a:xfrm>
            <a:off x="4632960" y="1654810"/>
            <a:ext cx="3027045" cy="1769110"/>
          </a:xfrm>
        </p:spPr>
        <p:txBody>
          <a:bodyPr/>
          <a:lstStyle/>
          <a:p>
            <a:r>
              <a:rPr lang="en-US" altLang="zh-CN"/>
              <a:t> </a:t>
            </a:r>
          </a:p>
        </p:txBody>
      </p:sp>
      <p:sp>
        <p:nvSpPr>
          <p:cNvPr id="10" name="内容占位符 9"/>
          <p:cNvSpPr>
            <a:spLocks noGrp="1"/>
          </p:cNvSpPr>
          <p:nvPr>
            <p:ph sz="half" idx="21"/>
          </p:nvPr>
        </p:nvSpPr>
        <p:spPr>
          <a:xfrm>
            <a:off x="8531860" y="3708545"/>
            <a:ext cx="3027045" cy="1103630"/>
          </a:xfrm>
        </p:spPr>
        <p:txBody>
          <a:bodyPr>
            <a:scene3d>
              <a:camera prst="orthographicFront"/>
              <a:lightRig rig="threePt" dir="t"/>
            </a:scene3d>
          </a:bodyPr>
          <a:lstStyle/>
          <a:p>
            <a:pPr marL="0" indent="0" algn="ctr">
              <a:buNone/>
            </a:pPr>
            <a:r>
              <a:rPr lang="zh-CN" altLang="en-US"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边缘计算设备嵌入式开发</a:t>
            </a:r>
          </a:p>
        </p:txBody>
      </p:sp>
      <p:sp>
        <p:nvSpPr>
          <p:cNvPr id="11" name="内容占位符 10"/>
          <p:cNvSpPr>
            <a:spLocks noGrp="1"/>
          </p:cNvSpPr>
          <p:nvPr>
            <p:ph sz="half" idx="22"/>
          </p:nvPr>
        </p:nvSpPr>
        <p:spPr>
          <a:xfrm>
            <a:off x="8531860" y="4950369"/>
            <a:ext cx="3027045" cy="1769110"/>
          </a:xfrm>
        </p:spPr>
        <p:txBody>
          <a:bodyPr>
            <a:noAutofit/>
          </a:bodyPr>
          <a:lstStyle/>
          <a:p>
            <a:pPr marL="0" indent="0">
              <a:lnSpc>
                <a:spcPct val="100000"/>
              </a:lnSpc>
              <a:buNone/>
            </a:pPr>
            <a:r>
              <a:rPr dirty="0">
                <a:solidFill>
                  <a:schemeClr val="bg1"/>
                </a:solidFill>
                <a:latin typeface="Adobe 黑体 Std R" panose="020B0400000000000000" charset="-122"/>
                <a:ea typeface="Adobe 黑体 Std R" panose="020B0400000000000000" charset="-122"/>
                <a:cs typeface="+mn-ea"/>
                <a:sym typeface="+mn-ea"/>
              </a:rPr>
              <a:t>进行嵌入式开发，适配边缘计算设备，实现</a:t>
            </a:r>
            <a:r>
              <a:rPr dirty="0">
                <a:solidFill>
                  <a:schemeClr val="accent4"/>
                </a:solidFill>
                <a:latin typeface="Adobe 黑体 Std R" panose="020B0400000000000000" charset="-122"/>
                <a:ea typeface="Adobe 黑体 Std R" panose="020B0400000000000000" charset="-122"/>
                <a:cs typeface="+mn-ea"/>
                <a:sym typeface="+mn-ea"/>
              </a:rPr>
              <a:t>视频流</a:t>
            </a:r>
            <a:r>
              <a:rPr dirty="0">
                <a:solidFill>
                  <a:schemeClr val="bg1"/>
                </a:solidFill>
                <a:latin typeface="Adobe 黑体 Std R" panose="020B0400000000000000" charset="-122"/>
                <a:ea typeface="Adobe 黑体 Std R" panose="020B0400000000000000" charset="-122"/>
                <a:cs typeface="+mn-ea"/>
                <a:sym typeface="+mn-ea"/>
              </a:rPr>
              <a:t>缺陷识别</a:t>
            </a:r>
            <a:endParaRPr dirty="0">
              <a:solidFill>
                <a:schemeClr val="bg1"/>
              </a:solidFill>
              <a:latin typeface="Adobe 黑体 Std R" panose="020B0400000000000000" charset="-122"/>
              <a:ea typeface="Adobe 黑体 Std R" panose="020B0400000000000000" charset="-122"/>
              <a:cs typeface="+mn-ea"/>
            </a:endParaRPr>
          </a:p>
          <a:p>
            <a:pPr marL="0" indent="0">
              <a:lnSpc>
                <a:spcPct val="100000"/>
              </a:lnSpc>
              <a:buNone/>
            </a:pPr>
            <a:r>
              <a:rPr dirty="0">
                <a:solidFill>
                  <a:schemeClr val="bg1"/>
                </a:solidFill>
                <a:latin typeface="Adobe 黑体 Std R" panose="020B0400000000000000" charset="-122"/>
                <a:ea typeface="Adobe 黑体 Std R" panose="020B0400000000000000" charset="-122"/>
                <a:cs typeface="+mn-ea"/>
                <a:sym typeface="+mn-ea"/>
              </a:rPr>
              <a:t>根据传入图片</a:t>
            </a:r>
            <a:r>
              <a:rPr dirty="0">
                <a:solidFill>
                  <a:schemeClr val="accent4"/>
                </a:solidFill>
                <a:latin typeface="Adobe 黑体 Std R" panose="020B0400000000000000" charset="-122"/>
                <a:ea typeface="Adobe 黑体 Std R" panose="020B0400000000000000" charset="-122"/>
                <a:cs typeface="+mn-ea"/>
                <a:sym typeface="+mn-ea"/>
              </a:rPr>
              <a:t>自动框出</a:t>
            </a:r>
            <a:r>
              <a:rPr dirty="0">
                <a:solidFill>
                  <a:schemeClr val="bg1"/>
                </a:solidFill>
                <a:latin typeface="Adobe 黑体 Std R" panose="020B0400000000000000" charset="-122"/>
                <a:ea typeface="Adobe 黑体 Std R" panose="020B0400000000000000" charset="-122"/>
                <a:cs typeface="+mn-ea"/>
                <a:sym typeface="+mn-ea"/>
              </a:rPr>
              <a:t>缺陷位置识别出缺陷种类</a:t>
            </a:r>
            <a:endParaRPr lang="zh-CN" altLang="en-US" dirty="0">
              <a:solidFill>
                <a:schemeClr val="bg1"/>
              </a:solidFill>
              <a:latin typeface="Adobe 黑体 Std R" panose="020B0400000000000000" charset="-122"/>
              <a:ea typeface="Adobe 黑体 Std R" panose="020B0400000000000000" charset="-122"/>
              <a:cs typeface="+mn-ea"/>
            </a:endParaRPr>
          </a:p>
          <a:p>
            <a:pPr marL="342900" indent="-342900">
              <a:lnSpc>
                <a:spcPct val="100000"/>
              </a:lnSpc>
              <a:buFont typeface="Arial" panose="020B0604020202020204" pitchFamily="34" charset="0"/>
              <a:buChar char="•"/>
            </a:pPr>
            <a:endParaRPr lang="en-US" altLang="zh-CN" dirty="0">
              <a:solidFill>
                <a:schemeClr val="accent4"/>
              </a:solidFill>
              <a:latin typeface="Adobe 黑体 Std R" panose="020B0400000000000000" charset="-122"/>
              <a:ea typeface="Adobe 黑体 Std R" panose="020B0400000000000000" charset="-122"/>
              <a:cs typeface="+mn-ea"/>
              <a:sym typeface="+mn-ea"/>
            </a:endParaRPr>
          </a:p>
        </p:txBody>
      </p:sp>
      <p:sp>
        <p:nvSpPr>
          <p:cNvPr id="2" name="标题 1"/>
          <p:cNvSpPr>
            <a:spLocks noGrp="1"/>
          </p:cNvSpPr>
          <p:nvPr>
            <p:ph type="title"/>
          </p:nvPr>
        </p:nvSpPr>
        <p:spPr>
          <a:xfrm>
            <a:off x="218440" y="144145"/>
            <a:ext cx="6165215"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人工智能缺陷识别算法</a:t>
            </a:r>
          </a:p>
        </p:txBody>
      </p:sp>
      <p:grpSp>
        <p:nvGrpSpPr>
          <p:cNvPr id="14" name="组合 13"/>
          <p:cNvGrpSpPr/>
          <p:nvPr/>
        </p:nvGrpSpPr>
        <p:grpSpPr>
          <a:xfrm>
            <a:off x="8624941" y="1733938"/>
            <a:ext cx="3043555" cy="1768475"/>
            <a:chOff x="2426" y="5952"/>
            <a:chExt cx="7272" cy="4114"/>
          </a:xfrm>
        </p:grpSpPr>
        <p:grpSp>
          <p:nvGrpSpPr>
            <p:cNvPr id="62" name="组合 5"/>
            <p:cNvGrpSpPr/>
            <p:nvPr/>
          </p:nvGrpSpPr>
          <p:grpSpPr>
            <a:xfrm>
              <a:off x="2426" y="5952"/>
              <a:ext cx="3543" cy="4115"/>
              <a:chOff x="441797" y="1916833"/>
              <a:chExt cx="10982795" cy="4535894"/>
            </a:xfrm>
          </p:grpSpPr>
          <p:pic>
            <p:nvPicPr>
              <p:cNvPr id="2097164" name="21557018187_.pic_hd.jpg" descr="21557018187_.pic_hd.jpg"/>
              <p:cNvPicPr>
                <a:picLocks noChangeAspect="1"/>
              </p:cNvPicPr>
              <p:nvPr/>
            </p:nvPicPr>
            <p:blipFill>
              <a:blip r:embed="rId7"/>
              <a:srcRect l="4183"/>
              <a:stretch>
                <a:fillRect/>
              </a:stretch>
            </p:blipFill>
            <p:spPr>
              <a:xfrm>
                <a:off x="447685" y="1916833"/>
                <a:ext cx="1933826" cy="1512168"/>
              </a:xfrm>
              <a:prstGeom prst="rect">
                <a:avLst/>
              </a:prstGeom>
              <a:ln w="12700">
                <a:miter lim="400000"/>
                <a:headEnd/>
                <a:tailEnd/>
              </a:ln>
            </p:spPr>
          </p:pic>
          <p:pic>
            <p:nvPicPr>
              <p:cNvPr id="2097165" name="31557018555_.pic_hd.jpg" descr="31557018555_.pic_hd.jpg"/>
              <p:cNvPicPr>
                <a:picLocks noChangeAspect="1"/>
              </p:cNvPicPr>
              <p:nvPr/>
            </p:nvPicPr>
            <p:blipFill>
              <a:blip r:embed="rId8"/>
              <a:stretch>
                <a:fillRect/>
              </a:stretch>
            </p:blipFill>
            <p:spPr>
              <a:xfrm>
                <a:off x="2381512" y="1917442"/>
                <a:ext cx="2024627" cy="1511560"/>
              </a:xfrm>
              <a:prstGeom prst="rect">
                <a:avLst/>
              </a:prstGeom>
              <a:ln w="12700">
                <a:miter lim="400000"/>
                <a:headEnd/>
                <a:tailEnd/>
              </a:ln>
            </p:spPr>
          </p:pic>
          <p:pic>
            <p:nvPicPr>
              <p:cNvPr id="2097166" name="Picture 2"/>
              <p:cNvPicPr>
                <a:picLocks noChangeAspect="1" noChangeArrowheads="1"/>
              </p:cNvPicPr>
              <p:nvPr/>
            </p:nvPicPr>
            <p:blipFill>
              <a:blip r:embed="rId9" cstate="print"/>
              <a:srcRect/>
              <a:stretch>
                <a:fillRect/>
              </a:stretch>
            </p:blipFill>
            <p:spPr bwMode="auto">
              <a:xfrm>
                <a:off x="4400252" y="1916833"/>
                <a:ext cx="2262526" cy="1512169"/>
              </a:xfrm>
              <a:prstGeom prst="rect">
                <a:avLst/>
              </a:prstGeom>
              <a:noFill/>
              <a:ln>
                <a:noFill/>
              </a:ln>
            </p:spPr>
          </p:pic>
          <p:pic>
            <p:nvPicPr>
              <p:cNvPr id="2097167" name="Picture 3"/>
              <p:cNvPicPr>
                <a:picLocks noChangeAspect="1" noChangeArrowheads="1"/>
              </p:cNvPicPr>
              <p:nvPr/>
            </p:nvPicPr>
            <p:blipFill>
              <a:blip r:embed="rId10" cstate="print"/>
              <a:srcRect/>
              <a:stretch>
                <a:fillRect/>
              </a:stretch>
            </p:blipFill>
            <p:spPr bwMode="auto">
              <a:xfrm>
                <a:off x="6662778" y="1917442"/>
                <a:ext cx="2385550" cy="1511559"/>
              </a:xfrm>
              <a:prstGeom prst="rect">
                <a:avLst/>
              </a:prstGeom>
              <a:noFill/>
              <a:ln>
                <a:noFill/>
              </a:ln>
            </p:spPr>
          </p:pic>
          <p:pic>
            <p:nvPicPr>
              <p:cNvPr id="2097168" name="Picture 4"/>
              <p:cNvPicPr>
                <a:picLocks noChangeAspect="1" noChangeArrowheads="1"/>
              </p:cNvPicPr>
              <p:nvPr>
                <p:custDataLst>
                  <p:tags r:id="rId2"/>
                </p:custDataLst>
              </p:nvPr>
            </p:nvPicPr>
            <p:blipFill>
              <a:blip r:embed="rId11" cstate="print"/>
              <a:srcRect/>
              <a:stretch>
                <a:fillRect/>
              </a:stretch>
            </p:blipFill>
            <p:spPr bwMode="auto">
              <a:xfrm>
                <a:off x="9048328" y="1916833"/>
                <a:ext cx="2376264" cy="1511560"/>
              </a:xfrm>
              <a:prstGeom prst="rect">
                <a:avLst/>
              </a:prstGeom>
              <a:noFill/>
              <a:ln>
                <a:noFill/>
              </a:ln>
            </p:spPr>
          </p:pic>
          <p:pic>
            <p:nvPicPr>
              <p:cNvPr id="2097169" name="Picture 5"/>
              <p:cNvPicPr>
                <a:picLocks noChangeAspect="1" noChangeArrowheads="1"/>
              </p:cNvPicPr>
              <p:nvPr/>
            </p:nvPicPr>
            <p:blipFill>
              <a:blip r:embed="rId12" cstate="print"/>
              <a:srcRect/>
              <a:stretch>
                <a:fillRect/>
              </a:stretch>
            </p:blipFill>
            <p:spPr bwMode="auto">
              <a:xfrm>
                <a:off x="2741142" y="3429003"/>
                <a:ext cx="2300830" cy="1511558"/>
              </a:xfrm>
              <a:prstGeom prst="rect">
                <a:avLst/>
              </a:prstGeom>
              <a:noFill/>
              <a:ln>
                <a:noFill/>
              </a:ln>
            </p:spPr>
          </p:pic>
          <p:pic>
            <p:nvPicPr>
              <p:cNvPr id="2097170" name="Picture 6"/>
              <p:cNvPicPr>
                <a:picLocks noChangeAspect="1" noChangeArrowheads="1"/>
              </p:cNvPicPr>
              <p:nvPr/>
            </p:nvPicPr>
            <p:blipFill>
              <a:blip r:embed="rId13" cstate="print"/>
              <a:srcRect/>
              <a:stretch>
                <a:fillRect/>
              </a:stretch>
            </p:blipFill>
            <p:spPr bwMode="auto">
              <a:xfrm>
                <a:off x="441797" y="3429003"/>
                <a:ext cx="2299345" cy="1511558"/>
              </a:xfrm>
              <a:prstGeom prst="rect">
                <a:avLst/>
              </a:prstGeom>
              <a:noFill/>
              <a:ln>
                <a:noFill/>
              </a:ln>
            </p:spPr>
          </p:pic>
          <p:pic>
            <p:nvPicPr>
              <p:cNvPr id="2097171" name="Picture 7"/>
              <p:cNvPicPr>
                <a:picLocks noChangeAspect="1" noChangeArrowheads="1"/>
              </p:cNvPicPr>
              <p:nvPr/>
            </p:nvPicPr>
            <p:blipFill>
              <a:blip r:embed="rId14" cstate="print"/>
              <a:srcRect/>
              <a:stretch>
                <a:fillRect/>
              </a:stretch>
            </p:blipFill>
            <p:spPr bwMode="auto">
              <a:xfrm>
                <a:off x="5025685" y="3429001"/>
                <a:ext cx="2284645" cy="1511558"/>
              </a:xfrm>
              <a:prstGeom prst="rect">
                <a:avLst/>
              </a:prstGeom>
              <a:noFill/>
              <a:ln>
                <a:noFill/>
              </a:ln>
            </p:spPr>
          </p:pic>
          <p:pic>
            <p:nvPicPr>
              <p:cNvPr id="2097172" name="Picture 8"/>
              <p:cNvPicPr>
                <a:picLocks noChangeAspect="1" noChangeArrowheads="1"/>
              </p:cNvPicPr>
              <p:nvPr/>
            </p:nvPicPr>
            <p:blipFill>
              <a:blip r:embed="rId15" cstate="print"/>
              <a:srcRect/>
              <a:stretch>
                <a:fillRect/>
              </a:stretch>
            </p:blipFill>
            <p:spPr bwMode="auto">
              <a:xfrm>
                <a:off x="7310330" y="3429004"/>
                <a:ext cx="2268769" cy="1511556"/>
              </a:xfrm>
              <a:prstGeom prst="rect">
                <a:avLst/>
              </a:prstGeom>
              <a:noFill/>
              <a:ln>
                <a:noFill/>
              </a:ln>
            </p:spPr>
          </p:pic>
          <p:pic>
            <p:nvPicPr>
              <p:cNvPr id="2097173" name="Picture 9"/>
              <p:cNvPicPr>
                <a:picLocks noChangeAspect="1" noChangeArrowheads="1"/>
              </p:cNvPicPr>
              <p:nvPr>
                <p:custDataLst>
                  <p:tags r:id="rId3"/>
                </p:custDataLst>
              </p:nvPr>
            </p:nvPicPr>
            <p:blipFill>
              <a:blip r:embed="rId16" cstate="print"/>
              <a:srcRect/>
              <a:stretch>
                <a:fillRect/>
              </a:stretch>
            </p:blipFill>
            <p:spPr bwMode="auto">
              <a:xfrm>
                <a:off x="441797" y="4940559"/>
                <a:ext cx="2261106" cy="1512168"/>
              </a:xfrm>
              <a:prstGeom prst="rect">
                <a:avLst/>
              </a:prstGeom>
              <a:noFill/>
              <a:ln>
                <a:noFill/>
              </a:ln>
            </p:spPr>
          </p:pic>
          <p:pic>
            <p:nvPicPr>
              <p:cNvPr id="2097174" name="Picture 10"/>
              <p:cNvPicPr>
                <a:picLocks noChangeAspect="1" noChangeArrowheads="1"/>
              </p:cNvPicPr>
              <p:nvPr/>
            </p:nvPicPr>
            <p:blipFill>
              <a:blip r:embed="rId17" cstate="print"/>
              <a:srcRect/>
              <a:stretch>
                <a:fillRect/>
              </a:stretch>
            </p:blipFill>
            <p:spPr bwMode="auto">
              <a:xfrm>
                <a:off x="2676864" y="4940559"/>
                <a:ext cx="2267007" cy="1507532"/>
              </a:xfrm>
              <a:prstGeom prst="rect">
                <a:avLst/>
              </a:prstGeom>
              <a:noFill/>
              <a:ln>
                <a:noFill/>
              </a:ln>
            </p:spPr>
          </p:pic>
          <p:pic>
            <p:nvPicPr>
              <p:cNvPr id="2097175" name="Picture 11"/>
              <p:cNvPicPr>
                <a:picLocks noChangeAspect="1" noChangeArrowheads="1"/>
              </p:cNvPicPr>
              <p:nvPr/>
            </p:nvPicPr>
            <p:blipFill>
              <a:blip r:embed="rId18" cstate="print"/>
              <a:srcRect/>
              <a:stretch>
                <a:fillRect/>
              </a:stretch>
            </p:blipFill>
            <p:spPr bwMode="auto">
              <a:xfrm>
                <a:off x="4943870" y="4945195"/>
                <a:ext cx="2366459" cy="1507532"/>
              </a:xfrm>
              <a:prstGeom prst="rect">
                <a:avLst/>
              </a:prstGeom>
              <a:noFill/>
              <a:ln>
                <a:noFill/>
              </a:ln>
            </p:spPr>
          </p:pic>
          <p:pic>
            <p:nvPicPr>
              <p:cNvPr id="2097176" name="Picture 12"/>
              <p:cNvPicPr>
                <a:picLocks noChangeAspect="1" noChangeArrowheads="1"/>
              </p:cNvPicPr>
              <p:nvPr/>
            </p:nvPicPr>
            <p:blipFill>
              <a:blip r:embed="rId19" cstate="print"/>
              <a:srcRect/>
              <a:stretch>
                <a:fillRect/>
              </a:stretch>
            </p:blipFill>
            <p:spPr bwMode="auto">
              <a:xfrm>
                <a:off x="7309789" y="4940559"/>
                <a:ext cx="2249921" cy="1507532"/>
              </a:xfrm>
              <a:prstGeom prst="rect">
                <a:avLst/>
              </a:prstGeom>
              <a:noFill/>
              <a:ln>
                <a:noFill/>
              </a:ln>
            </p:spPr>
          </p:pic>
          <p:pic>
            <p:nvPicPr>
              <p:cNvPr id="2097177" name="Picture 14"/>
              <p:cNvPicPr>
                <a:picLocks noChangeAspect="1" noChangeArrowheads="1"/>
              </p:cNvPicPr>
              <p:nvPr/>
            </p:nvPicPr>
            <p:blipFill>
              <a:blip r:embed="rId20" cstate="print"/>
              <a:srcRect/>
              <a:stretch>
                <a:fillRect/>
              </a:stretch>
            </p:blipFill>
            <p:spPr bwMode="auto">
              <a:xfrm>
                <a:off x="9559710" y="3429001"/>
                <a:ext cx="1864882" cy="3019090"/>
              </a:xfrm>
              <a:prstGeom prst="rect">
                <a:avLst/>
              </a:prstGeom>
              <a:noFill/>
              <a:ln>
                <a:noFill/>
              </a:ln>
              <a:effectLst/>
            </p:spPr>
          </p:pic>
        </p:grpSp>
        <p:pic>
          <p:nvPicPr>
            <p:cNvPr id="15" name="图片 12" descr="../../../com.tencent.qq/Data/Library/Caches/Images/5BC68A8EA018CD940A2BFA498F3B689C.jpg"/>
            <p:cNvPicPr>
              <a:picLocks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a:xfrm>
              <a:off x="5970" y="5954"/>
              <a:ext cx="3729" cy="4113"/>
            </a:xfrm>
            <a:prstGeom prst="rect">
              <a:avLst/>
            </a:prstGeom>
            <a:noFill/>
            <a:ln>
              <a:noFill/>
            </a:ln>
          </p:spPr>
        </p:pic>
      </p:grpSp>
      <p:sp>
        <p:nvSpPr>
          <p:cNvPr id="18" name="文本框 17"/>
          <p:cNvSpPr txBox="1"/>
          <p:nvPr/>
        </p:nvSpPr>
        <p:spPr>
          <a:xfrm>
            <a:off x="1750695" y="1002030"/>
            <a:ext cx="8595995" cy="521970"/>
          </a:xfrm>
          <a:prstGeom prst="rect">
            <a:avLst/>
          </a:prstGeom>
          <a:noFill/>
        </p:spPr>
        <p:txBody>
          <a:bodyPr wrap="square" rtlCol="0">
            <a:spAutoFit/>
          </a:bodyPr>
          <a:lstStyle/>
          <a:p>
            <a:pPr algn="ctr"/>
            <a:r>
              <a:rPr lang="zh-CN" altLang="en-US" sz="2800" dirty="0">
                <a:solidFill>
                  <a:schemeClr val="bg2"/>
                </a:solidFill>
              </a:rPr>
              <a:t>从无人机飞行过程拍摄的图片中</a:t>
            </a:r>
            <a:r>
              <a:rPr lang="zh-CN" altLang="en-US" sz="2800" dirty="0">
                <a:solidFill>
                  <a:schemeClr val="accent4"/>
                </a:solidFill>
              </a:rPr>
              <a:t>自动寻找线路缺陷</a:t>
            </a:r>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14" descr="图片3"/>
          <p:cNvPicPr>
            <a:picLocks noGrp="1" noChangeAspect="1"/>
          </p:cNvPicPr>
          <p:nvPr>
            <p:ph sz="half" idx="1"/>
          </p:nvPr>
        </p:nvPicPr>
        <p:blipFill>
          <a:blip r:embed="rId3"/>
          <a:stretch>
            <a:fillRect/>
          </a:stretch>
        </p:blipFill>
        <p:spPr>
          <a:xfrm>
            <a:off x="8645753" y="1698488"/>
            <a:ext cx="2798307" cy="1688738"/>
          </a:xfrm>
          <a:prstGeom prst="rect">
            <a:avLst/>
          </a:prstGeom>
        </p:spPr>
      </p:pic>
      <p:sp>
        <p:nvSpPr>
          <p:cNvPr id="4" name="内容占位符 3"/>
          <p:cNvSpPr>
            <a:spLocks noGrp="1"/>
          </p:cNvSpPr>
          <p:nvPr>
            <p:ph sz="half" idx="15"/>
          </p:nvPr>
        </p:nvSpPr>
        <p:spPr>
          <a:xfrm>
            <a:off x="749300" y="3711972"/>
            <a:ext cx="3027045" cy="701664"/>
          </a:xfrm>
        </p:spPr>
        <p:txBody>
          <a:bodyPr>
            <a:noAutofit/>
          </a:bodyPr>
          <a:lstStyle/>
          <a:p>
            <a:pPr marL="0" indent="0" algn="ctr">
              <a:buNone/>
            </a:pPr>
            <a:r>
              <a:rPr sz="2000" dirty="0" smtClean="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rPr>
              <a:t>搭建卷积神经网络</a:t>
            </a:r>
            <a:endParaRPr lang="zh-CN" altLang="en-US" sz="2000" dirty="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endParaRPr>
          </a:p>
          <a:p>
            <a:endParaRPr lang="zh-CN" altLang="en-US" sz="2000" dirty="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endParaRPr>
          </a:p>
        </p:txBody>
      </p:sp>
      <p:sp>
        <p:nvSpPr>
          <p:cNvPr id="5" name="内容占位符 4"/>
          <p:cNvSpPr>
            <a:spLocks noGrp="1"/>
          </p:cNvSpPr>
          <p:nvPr>
            <p:ph sz="half" idx="16"/>
          </p:nvPr>
        </p:nvSpPr>
        <p:spPr>
          <a:xfrm>
            <a:off x="749300" y="4561840"/>
            <a:ext cx="3027045" cy="1769110"/>
          </a:xfrm>
        </p:spPr>
        <p:txBody>
          <a:bodyPr>
            <a:normAutofit/>
          </a:bodyPr>
          <a:lstStyle/>
          <a:p>
            <a:pPr marL="0" indent="0">
              <a:lnSpc>
                <a:spcPct val="130000"/>
              </a:lnSpc>
              <a:buNone/>
            </a:pPr>
            <a:r>
              <a:rPr sz="2000" dirty="0">
                <a:solidFill>
                  <a:schemeClr val="bg1"/>
                </a:solidFill>
                <a:latin typeface="Adobe 黑体 Std R" panose="020B0400000000000000" charset="-122"/>
                <a:ea typeface="Adobe 黑体 Std R" panose="020B0400000000000000" charset="-122"/>
                <a:sym typeface="+mn-ea"/>
              </a:rPr>
              <a:t>多层运算，由输入图片提取特征，判断所拍摄的电气器件内容、</a:t>
            </a:r>
            <a:r>
              <a:rPr sz="2000" dirty="0">
                <a:solidFill>
                  <a:schemeClr val="accent4"/>
                </a:solidFill>
                <a:latin typeface="Adobe 黑体 Std R" panose="020B0400000000000000" charset="-122"/>
                <a:ea typeface="Adobe 黑体 Std R" panose="020B0400000000000000" charset="-122"/>
                <a:sym typeface="+mn-ea"/>
              </a:rPr>
              <a:t>归类</a:t>
            </a:r>
            <a:r>
              <a:rPr sz="2000" dirty="0">
                <a:solidFill>
                  <a:schemeClr val="bg1"/>
                </a:solidFill>
                <a:latin typeface="Adobe 黑体 Std R" panose="020B0400000000000000" charset="-122"/>
                <a:ea typeface="Adobe 黑体 Std R" panose="020B0400000000000000" charset="-122"/>
                <a:sym typeface="+mn-ea"/>
              </a:rPr>
              <a:t>命名</a:t>
            </a:r>
            <a:endParaRPr lang="zh-CN" altLang="en-US" sz="2000" dirty="0">
              <a:latin typeface="Adobe 黑体 Std R" panose="020B0400000000000000" charset="-122"/>
              <a:ea typeface="Adobe 黑体 Std R" panose="020B0400000000000000" charset="-122"/>
            </a:endParaRPr>
          </a:p>
          <a:p>
            <a:pPr marL="0" indent="0">
              <a:buNone/>
            </a:pPr>
            <a:endParaRPr lang="zh-CN" altLang="en-US" sz="2000" dirty="0">
              <a:latin typeface="Adobe 黑体 Std R" panose="020B0400000000000000" charset="-122"/>
              <a:ea typeface="Adobe 黑体 Std R" panose="020B0400000000000000" charset="-122"/>
            </a:endParaRPr>
          </a:p>
        </p:txBody>
      </p:sp>
      <p:pic>
        <p:nvPicPr>
          <p:cNvPr id="13" name="内容占位符 12" descr="图片1"/>
          <p:cNvPicPr>
            <a:picLocks noGrp="1" noChangeAspect="1"/>
          </p:cNvPicPr>
          <p:nvPr>
            <p:ph sz="half" idx="17"/>
          </p:nvPr>
        </p:nvPicPr>
        <p:blipFill>
          <a:blip r:embed="rId4"/>
          <a:stretch>
            <a:fillRect/>
          </a:stretch>
        </p:blipFill>
        <p:spPr>
          <a:xfrm>
            <a:off x="749300" y="2253218"/>
            <a:ext cx="3025775" cy="1134269"/>
          </a:xfrm>
          <a:prstGeom prst="rect">
            <a:avLst/>
          </a:prstGeom>
        </p:spPr>
      </p:pic>
      <p:sp>
        <p:nvSpPr>
          <p:cNvPr id="7" name="内容占位符 6"/>
          <p:cNvSpPr>
            <a:spLocks noGrp="1"/>
          </p:cNvSpPr>
          <p:nvPr>
            <p:ph sz="half" idx="18"/>
          </p:nvPr>
        </p:nvSpPr>
        <p:spPr>
          <a:xfrm>
            <a:off x="4640580" y="3711972"/>
            <a:ext cx="3027045" cy="1103630"/>
          </a:xfrm>
        </p:spPr>
        <p:txBody>
          <a:bodyPr>
            <a:normAutofit/>
          </a:bodyPr>
          <a:lstStyle/>
          <a:p>
            <a:pPr marL="0" indent="0" algn="ctr">
              <a:buNone/>
            </a:pPr>
            <a:r>
              <a:rPr lang="zh-CN" altLang="en-US" sz="2000" dirty="0" smtClean="0">
                <a:solidFill>
                  <a:schemeClr val="accent4"/>
                </a:solidFill>
                <a:effectLst/>
                <a:latin typeface="Adobe 黑体 Std R" panose="020B0400000000000000" charset="-122"/>
                <a:ea typeface="Adobe 黑体 Std R" panose="020B0400000000000000" charset="-122"/>
              </a:rPr>
              <a:t>飞行</a:t>
            </a:r>
            <a:r>
              <a:rPr lang="zh-CN" altLang="en-US" sz="2000" dirty="0">
                <a:solidFill>
                  <a:schemeClr val="accent4"/>
                </a:solidFill>
                <a:effectLst/>
                <a:latin typeface="Adobe 黑体 Std R" panose="020B0400000000000000" charset="-122"/>
                <a:ea typeface="Adobe 黑体 Std R" panose="020B0400000000000000" charset="-122"/>
              </a:rPr>
              <a:t>日志信息二次处理</a:t>
            </a:r>
            <a:endParaRPr lang="zh-CN" altLang="en-US" sz="1900" dirty="0">
              <a:solidFill>
                <a:schemeClr val="accent4"/>
              </a:solidFill>
              <a:effectLst/>
            </a:endParaRPr>
          </a:p>
          <a:p>
            <a:endParaRPr lang="zh-CN" altLang="en-US" sz="1900" dirty="0">
              <a:solidFill>
                <a:schemeClr val="accent4"/>
              </a:solidFill>
              <a:effectLst/>
            </a:endParaRPr>
          </a:p>
        </p:txBody>
      </p:sp>
      <p:sp>
        <p:nvSpPr>
          <p:cNvPr id="8" name="内容占位符 7"/>
          <p:cNvSpPr>
            <a:spLocks noGrp="1"/>
          </p:cNvSpPr>
          <p:nvPr>
            <p:ph sz="half" idx="19"/>
          </p:nvPr>
        </p:nvSpPr>
        <p:spPr>
          <a:xfrm>
            <a:off x="4640580" y="4561840"/>
            <a:ext cx="3027045" cy="1769110"/>
          </a:xfrm>
        </p:spPr>
        <p:txBody>
          <a:bodyPr/>
          <a:lstStyle/>
          <a:p>
            <a:pPr marL="0" indent="0">
              <a:lnSpc>
                <a:spcPct val="130000"/>
              </a:lnSpc>
              <a:buNone/>
            </a:pP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嵌入式开发飞控软件，根据图片</a:t>
            </a:r>
            <a:r>
              <a:rPr lang="en-US" altLang="zh-CN"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GPS</a:t>
            </a: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信息，智能判断所在</a:t>
            </a:r>
            <a:r>
              <a:rPr sz="20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杆塔区间</a:t>
            </a:r>
            <a:endPar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endParaRPr>
          </a:p>
        </p:txBody>
      </p:sp>
      <p:pic>
        <p:nvPicPr>
          <p:cNvPr id="14" name="内容占位符 13" descr="图片2"/>
          <p:cNvPicPr>
            <a:picLocks noGrp="1" noChangeAspect="1"/>
          </p:cNvPicPr>
          <p:nvPr>
            <p:ph sz="half" idx="20"/>
          </p:nvPr>
        </p:nvPicPr>
        <p:blipFill>
          <a:blip r:embed="rId5"/>
          <a:stretch>
            <a:fillRect/>
          </a:stretch>
        </p:blipFill>
        <p:spPr>
          <a:xfrm>
            <a:off x="4640263" y="1785013"/>
            <a:ext cx="3027362" cy="1602049"/>
          </a:xfrm>
          <a:prstGeom prst="rect">
            <a:avLst/>
          </a:prstGeom>
        </p:spPr>
      </p:pic>
      <p:sp>
        <p:nvSpPr>
          <p:cNvPr id="10" name="内容占位符 9"/>
          <p:cNvSpPr>
            <a:spLocks noGrp="1"/>
          </p:cNvSpPr>
          <p:nvPr>
            <p:ph sz="half" idx="21"/>
          </p:nvPr>
        </p:nvSpPr>
        <p:spPr>
          <a:xfrm>
            <a:off x="8531225" y="3711972"/>
            <a:ext cx="3027045" cy="1103630"/>
          </a:xfrm>
        </p:spPr>
        <p:txBody>
          <a:bodyPr>
            <a:noAutofit/>
          </a:bodyPr>
          <a:lstStyle/>
          <a:p>
            <a:pPr marL="0" indent="0" algn="ctr">
              <a:buNone/>
            </a:pPr>
            <a:r>
              <a:rPr lang="zh-CN" altLang="en-US" sz="2100" dirty="0" smtClean="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用户</a:t>
            </a:r>
            <a:r>
              <a:rPr lang="zh-CN" altLang="en-US" sz="21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界面</a:t>
            </a:r>
            <a:endParaRPr lang="zh-CN" altLang="en-US" sz="2100" dirty="0">
              <a:solidFill>
                <a:schemeClr val="accent4"/>
              </a:solidFill>
              <a:effectLst/>
              <a:latin typeface="Adobe 黑体 Std R" panose="020B0400000000000000" charset="-122"/>
              <a:ea typeface="Adobe 黑体 Std R" panose="020B0400000000000000" charset="-122"/>
            </a:endParaRPr>
          </a:p>
          <a:p>
            <a:endParaRPr lang="zh-CN" altLang="en-US" sz="2100" dirty="0">
              <a:solidFill>
                <a:schemeClr val="accent4"/>
              </a:solidFill>
              <a:effectLst/>
              <a:latin typeface="Adobe 黑体 Std R" panose="020B0400000000000000" charset="-122"/>
              <a:ea typeface="Adobe 黑体 Std R" panose="020B0400000000000000" charset="-122"/>
            </a:endParaRPr>
          </a:p>
        </p:txBody>
      </p:sp>
      <p:sp>
        <p:nvSpPr>
          <p:cNvPr id="11" name="内容占位符 10"/>
          <p:cNvSpPr>
            <a:spLocks noGrp="1"/>
          </p:cNvSpPr>
          <p:nvPr>
            <p:ph sz="half" idx="22"/>
          </p:nvPr>
        </p:nvSpPr>
        <p:spPr>
          <a:xfrm>
            <a:off x="8645525" y="4561840"/>
            <a:ext cx="3027045" cy="1769110"/>
          </a:xfrm>
        </p:spPr>
        <p:txBody>
          <a:bodyPr/>
          <a:lstStyle/>
          <a:p>
            <a:pPr marL="0" indent="0">
              <a:buNone/>
            </a:pP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综合缺陷诊断功能，打通方案内部联系，</a:t>
            </a:r>
            <a:r>
              <a:rPr sz="20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用软件界面展现</a:t>
            </a:r>
            <a:r>
              <a:rPr sz="20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巡检结果</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生成报表</a:t>
            </a:r>
            <a:endPar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p:txBody>
      </p:sp>
      <p:sp>
        <p:nvSpPr>
          <p:cNvPr id="2" name="标题 1"/>
          <p:cNvSpPr>
            <a:spLocks noGrp="1"/>
          </p:cNvSpPr>
          <p:nvPr>
            <p:ph type="title"/>
          </p:nvPr>
        </p:nvSpPr>
        <p:spPr>
          <a:xfrm>
            <a:off x="207808" y="124052"/>
            <a:ext cx="4644390"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数据管理软件</a:t>
            </a:r>
          </a:p>
        </p:txBody>
      </p:sp>
      <p:sp>
        <p:nvSpPr>
          <p:cNvPr id="18" name="文本框 17"/>
          <p:cNvSpPr txBox="1"/>
          <p:nvPr/>
        </p:nvSpPr>
        <p:spPr>
          <a:xfrm>
            <a:off x="975995" y="961390"/>
            <a:ext cx="10239375" cy="737235"/>
          </a:xfrm>
          <a:prstGeom prst="rect">
            <a:avLst/>
          </a:prstGeom>
          <a:noFill/>
        </p:spPr>
        <p:txBody>
          <a:bodyPr wrap="square" rtlCol="0">
            <a:spAutoFit/>
          </a:bodyPr>
          <a:lstStyle/>
          <a:p>
            <a:pPr algn="ctr"/>
            <a:r>
              <a:rPr lang="zh-CN" altLang="en-US" sz="2400" dirty="0">
                <a:solidFill>
                  <a:schemeClr val="bg1"/>
                </a:solidFill>
                <a:latin typeface="Adobe 黑体 Std R" panose="020B0400000000000000" charset="-122"/>
                <a:ea typeface="Adobe 黑体 Std R" panose="020B0400000000000000" charset="-122"/>
                <a:sym typeface="+mn-ea"/>
              </a:rPr>
              <a:t>巡视过程发现的缺陷信息按照分类原则，</a:t>
            </a:r>
            <a:r>
              <a:rPr lang="zh-CN" altLang="en-US" sz="2400" dirty="0">
                <a:solidFill>
                  <a:schemeClr val="accent4"/>
                </a:solidFill>
                <a:latin typeface="Adobe 黑体 Std R" panose="020B0400000000000000" charset="-122"/>
                <a:ea typeface="Adobe 黑体 Std R" panose="020B0400000000000000" charset="-122"/>
                <a:sym typeface="+mn-ea"/>
              </a:rPr>
              <a:t>自动生成巡视报告和缺陷报告</a:t>
            </a:r>
            <a:endParaRPr lang="zh-CN" altLang="en-US" dirty="0">
              <a:solidFill>
                <a:schemeClr val="bg1"/>
              </a:solidFill>
            </a:endParaRPr>
          </a:p>
          <a:p>
            <a:pPr algn="ctr"/>
            <a:endParaRPr lang="zh-CN" altLang="en-US" dirty="0"/>
          </a:p>
        </p:txBody>
      </p:sp>
      <p:sp>
        <p:nvSpPr>
          <p:cNvPr id="22" name="文本框 21"/>
          <p:cNvSpPr txBox="1"/>
          <p:nvPr/>
        </p:nvSpPr>
        <p:spPr>
          <a:xfrm>
            <a:off x="1034256" y="6249941"/>
            <a:ext cx="10239375" cy="800219"/>
          </a:xfrm>
          <a:prstGeom prst="rect">
            <a:avLst/>
          </a:prstGeom>
          <a:noFill/>
        </p:spPr>
        <p:txBody>
          <a:bodyPr wrap="square" rtlCol="0">
            <a:spAutoFit/>
          </a:bodyPr>
          <a:lstStyle/>
          <a:p>
            <a:pPr algn="ctr"/>
            <a:r>
              <a:rPr lang="zh-CN" altLang="en-US" sz="2400" dirty="0">
                <a:solidFill>
                  <a:schemeClr val="bg1"/>
                </a:solidFill>
                <a:latin typeface="Adobe 黑体 Std R" panose="020B0400000000000000" charset="-122"/>
                <a:ea typeface="Adobe 黑体 Std R" panose="020B0400000000000000" charset="-122"/>
              </a:rPr>
              <a:t>多项技术保证用户直观得知</a:t>
            </a:r>
            <a:r>
              <a:rPr lang="zh-CN" altLang="en-US" sz="2800" b="1" dirty="0">
                <a:solidFill>
                  <a:schemeClr val="accent4"/>
                </a:solidFill>
                <a:latin typeface="Adobe 黑体 Std R" panose="020B0400000000000000" charset="-122"/>
                <a:ea typeface="Adobe 黑体 Std R" panose="020B0400000000000000" charset="-122"/>
              </a:rPr>
              <a:t>何处有缺陷，有何种缺陷</a:t>
            </a:r>
          </a:p>
          <a:p>
            <a:pPr algn="ctr"/>
            <a:endParaRPr lang="zh-CN" altLang="en-US" dirty="0"/>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RTK"/>
          <p:cNvPicPr>
            <a:picLocks noChangeAspect="1"/>
          </p:cNvPicPr>
          <p:nvPr/>
        </p:nvPicPr>
        <p:blipFill>
          <a:blip r:embed="rId3"/>
          <a:stretch>
            <a:fillRect/>
          </a:stretch>
        </p:blipFill>
        <p:spPr>
          <a:xfrm>
            <a:off x="1270000" y="868045"/>
            <a:ext cx="4633595" cy="2564765"/>
          </a:xfrm>
          <a:prstGeom prst="rect">
            <a:avLst/>
          </a:prstGeom>
        </p:spPr>
      </p:pic>
      <p:sp>
        <p:nvSpPr>
          <p:cNvPr id="2" name="文本框 1"/>
          <p:cNvSpPr txBox="1"/>
          <p:nvPr/>
        </p:nvSpPr>
        <p:spPr>
          <a:xfrm>
            <a:off x="1134745" y="3658235"/>
            <a:ext cx="5010150" cy="3199765"/>
          </a:xfrm>
          <a:prstGeom prst="rect">
            <a:avLst/>
          </a:prstGeom>
          <a:noFill/>
        </p:spPr>
        <p:txBody>
          <a:bodyPr wrap="square" rtlCol="0">
            <a:spAutoFit/>
          </a:bodyPr>
          <a:lstStyle/>
          <a:p>
            <a:pPr algn="ctr"/>
            <a:r>
              <a:rPr lang="en-US" altLang="zh-CN" sz="2000" dirty="0">
                <a:solidFill>
                  <a:schemeClr val="accent4"/>
                </a:solidFill>
                <a:latin typeface="Adobe 黑体 Std R" panose="020B0400000000000000" charset="-122"/>
                <a:ea typeface="Adobe 黑体 Std R" panose="020B0400000000000000" charset="-122"/>
                <a:cs typeface="Adobe 黑体 Std R" panose="020B0400000000000000" charset="-122"/>
              </a:rPr>
              <a:t>RTK</a:t>
            </a:r>
            <a:r>
              <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rPr>
              <a:t>技术</a:t>
            </a:r>
          </a:p>
          <a:p>
            <a:pPr algn="ctr"/>
            <a:endParaRPr lang="zh-CN" altLang="en-US" sz="20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GPS接收机</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基准站</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向无人机发送观测量信息和基准站的位置信息。</a:t>
            </a: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RTK技术具有高的定位精度，可有效避免传统技术中存在的误差较大弊端，达到</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cm级别的精度</a:t>
            </a:r>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防止与输电铁塔以及线路发生碰撞</a:t>
            </a:r>
          </a:p>
          <a:p>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p:txBody>
      </p:sp>
      <p:pic>
        <p:nvPicPr>
          <p:cNvPr id="5" name="图片 4" descr="SharedScreenshot2"/>
          <p:cNvPicPr>
            <a:picLocks noChangeAspect="1"/>
          </p:cNvPicPr>
          <p:nvPr/>
        </p:nvPicPr>
        <p:blipFill>
          <a:blip r:embed="rId4"/>
          <a:srcRect l="-76" t="18249" r="20082" b="10965"/>
          <a:stretch>
            <a:fillRect/>
          </a:stretch>
        </p:blipFill>
        <p:spPr>
          <a:xfrm>
            <a:off x="6144895" y="868045"/>
            <a:ext cx="5107305" cy="2542540"/>
          </a:xfrm>
          <a:prstGeom prst="rect">
            <a:avLst/>
          </a:prstGeom>
        </p:spPr>
      </p:pic>
      <p:sp>
        <p:nvSpPr>
          <p:cNvPr id="6" name="文本框 5"/>
          <p:cNvSpPr txBox="1"/>
          <p:nvPr/>
        </p:nvSpPr>
        <p:spPr>
          <a:xfrm>
            <a:off x="6599555" y="3658235"/>
            <a:ext cx="4743450" cy="2922905"/>
          </a:xfrm>
          <a:prstGeom prst="rect">
            <a:avLst/>
          </a:prstGeom>
          <a:noFill/>
        </p:spPr>
        <p:txBody>
          <a:bodyPr wrap="square" rtlCol="0">
            <a:spAutoFit/>
          </a:bodyPr>
          <a:lstStyle/>
          <a:p>
            <a:pPr algn="ctr"/>
            <a:r>
              <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rPr>
              <a:t>定点巡航规划软件</a:t>
            </a:r>
          </a:p>
          <a:p>
            <a:pPr algn="ctr"/>
            <a:endParaRPr lang="zh-CN" altLang="en-US" sz="2000" dirty="0">
              <a:solidFill>
                <a:schemeClr val="accent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研发</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专用软件</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，嵌入定制输电线路地图，用户通过软件</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选择本次巡检路径</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，通过无线串口传输指令到无人机。</a:t>
            </a: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无人机收到指令后。基于</a:t>
            </a:r>
            <a:r>
              <a:rPr lang="en-US" altLang="zh-CN" dirty="0">
                <a:solidFill>
                  <a:schemeClr val="bg2"/>
                </a:solidFill>
                <a:latin typeface="Adobe 黑体 Std R" panose="020B0400000000000000" charset="-122"/>
                <a:ea typeface="Adobe 黑体 Std R" panose="020B0400000000000000" charset="-122"/>
                <a:cs typeface="Adobe 黑体 Std R" panose="020B0400000000000000" charset="-122"/>
              </a:rPr>
              <a:t>DJI Onboard SDK</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开发的无人机飞控，在</a:t>
            </a:r>
            <a:r>
              <a:rPr lang="en-US" altLang="zh-CN"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RTK</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模块辅助下，</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指引下</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按照指定路径巡检线路</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，在</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指定位置拍照检测</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a:t>
            </a:r>
          </a:p>
        </p:txBody>
      </p:sp>
      <p:sp>
        <p:nvSpPr>
          <p:cNvPr id="8" name="标题 7"/>
          <p:cNvSpPr>
            <a:spLocks noGrp="1"/>
          </p:cNvSpPr>
          <p:nvPr>
            <p:ph type="title"/>
          </p:nvPr>
        </p:nvSpPr>
        <p:spPr>
          <a:xfrm>
            <a:off x="229870" y="144145"/>
            <a:ext cx="7137400"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应用</a:t>
            </a:r>
            <a:r>
              <a:rPr lang="en-US" altLang="zh-CN" dirty="0" smtClean="0">
                <a:latin typeface="+mj-ea"/>
                <a:ea typeface="+mj-ea"/>
              </a:rPr>
              <a:t>RTK</a:t>
            </a:r>
            <a:r>
              <a:rPr dirty="0" smtClean="0">
                <a:latin typeface="+mj-ea"/>
                <a:ea typeface="+mj-ea"/>
              </a:rPr>
              <a:t>的定点自主巡航</a:t>
            </a: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989797" y="1038022"/>
            <a:ext cx="3167380" cy="2461260"/>
          </a:xfrm>
          <a:prstGeom prst="rect">
            <a:avLst/>
          </a:prstGeom>
          <a:noFill/>
          <a:ln>
            <a:noFill/>
          </a:ln>
        </p:spPr>
      </p:pic>
      <p:pic>
        <p:nvPicPr>
          <p:cNvPr id="6" name="图片 6"/>
          <p:cNvPicPr>
            <a:picLocks noChangeAspect="1"/>
          </p:cNvPicPr>
          <p:nvPr/>
        </p:nvPicPr>
        <p:blipFill>
          <a:blip r:embed="rId6"/>
          <a:srcRect l="1328" t="2108"/>
          <a:stretch>
            <a:fillRect/>
          </a:stretch>
        </p:blipFill>
        <p:spPr>
          <a:xfrm>
            <a:off x="4313878" y="1032942"/>
            <a:ext cx="3178810" cy="2471420"/>
          </a:xfrm>
          <a:prstGeom prst="rect">
            <a:avLst/>
          </a:prstGeom>
          <a:ln>
            <a:noFill/>
          </a:ln>
        </p:spPr>
      </p:pic>
      <p:sp>
        <p:nvSpPr>
          <p:cNvPr id="3" name="标题 7"/>
          <p:cNvSpPr/>
          <p:nvPr/>
        </p:nvSpPr>
        <p:spPr>
          <a:xfrm>
            <a:off x="229870" y="144145"/>
            <a:ext cx="476440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车载无人机库</a:t>
            </a:r>
          </a:p>
        </p:txBody>
      </p:sp>
      <p:cxnSp>
        <p:nvCxnSpPr>
          <p:cNvPr id="4" name="直接连接符 3"/>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图片 7" descr="检修车"/>
          <p:cNvPicPr>
            <a:picLocks noChangeAspect="1"/>
          </p:cNvPicPr>
          <p:nvPr>
            <p:custDataLst>
              <p:tags r:id="rId2"/>
            </p:custDataLst>
          </p:nvPr>
        </p:nvPicPr>
        <p:blipFill rotWithShape="1">
          <a:blip r:embed="rId7"/>
          <a:srcRect l="16059" r="4747"/>
          <a:stretch/>
        </p:blipFill>
        <p:spPr>
          <a:xfrm>
            <a:off x="7649389" y="1032942"/>
            <a:ext cx="3165894" cy="2466340"/>
          </a:xfrm>
          <a:prstGeom prst="rect">
            <a:avLst/>
          </a:prstGeom>
        </p:spPr>
      </p:pic>
      <p:grpSp>
        <p:nvGrpSpPr>
          <p:cNvPr id="5" name="组合 4"/>
          <p:cNvGrpSpPr/>
          <p:nvPr/>
        </p:nvGrpSpPr>
        <p:grpSpPr>
          <a:xfrm>
            <a:off x="1401242" y="4095548"/>
            <a:ext cx="9004082" cy="2032264"/>
            <a:chOff x="1123330" y="4259450"/>
            <a:chExt cx="9004082" cy="2032264"/>
          </a:xfrm>
        </p:grpSpPr>
        <p:sp>
          <p:nvSpPr>
            <p:cNvPr id="7" name="矩形 6"/>
            <p:cNvSpPr/>
            <p:nvPr>
              <p:custDataLst>
                <p:tags r:id="rId3"/>
              </p:custDataLst>
            </p:nvPr>
          </p:nvSpPr>
          <p:spPr>
            <a:xfrm>
              <a:off x="1490130" y="4394321"/>
              <a:ext cx="8637282" cy="16281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70000"/>
                </a:lnSpc>
                <a:spcBef>
                  <a:spcPts val="0"/>
                </a:spcBef>
                <a:spcAft>
                  <a:spcPts val="0"/>
                </a:spcAft>
                <a:buClr>
                  <a:schemeClr val="tx1"/>
                </a:buClr>
                <a:buSzPct val="100000"/>
                <a:defRPr/>
              </a:pPr>
              <a:r>
                <a:rPr lang="zh-CN" altLang="en-US" sz="2200" dirty="0" smtClean="0">
                  <a:solidFill>
                    <a:schemeClr val="bg1"/>
                  </a:solidFill>
                  <a:latin typeface="Adobe 黑体 Std R" panose="020B0400000000000000" charset="-122"/>
                  <a:ea typeface="Adobe 黑体 Std R" panose="020B0400000000000000" charset="-122"/>
                </a:rPr>
                <a:t>为</a:t>
              </a:r>
              <a:r>
                <a:rPr lang="zh-CN" altLang="en-US" sz="2200" dirty="0">
                  <a:solidFill>
                    <a:schemeClr val="bg1"/>
                  </a:solidFill>
                  <a:latin typeface="Adobe 黑体 Std R" panose="020B0400000000000000" charset="-122"/>
                  <a:ea typeface="Adobe 黑体 Std R" panose="020B0400000000000000" charset="-122"/>
                </a:rPr>
                <a:t>容纳无人机</a:t>
              </a:r>
              <a:r>
                <a:rPr lang="zh-CN" altLang="en-US" sz="2200" dirty="0">
                  <a:solidFill>
                    <a:schemeClr val="accent4"/>
                  </a:solidFill>
                  <a:latin typeface="Adobe 黑体 Std R" panose="020B0400000000000000" charset="-122"/>
                  <a:ea typeface="Adobe 黑体 Std R" panose="020B0400000000000000" charset="-122"/>
                </a:rPr>
                <a:t>自动起飞</a:t>
              </a:r>
              <a:r>
                <a:rPr lang="zh-CN" altLang="en-US" sz="2200" dirty="0" smtClean="0">
                  <a:solidFill>
                    <a:schemeClr val="accent4"/>
                  </a:solidFill>
                  <a:latin typeface="Adobe 黑体 Std R" panose="020B0400000000000000" charset="-122"/>
                  <a:ea typeface="Adobe 黑体 Std R" panose="020B0400000000000000" charset="-122"/>
                </a:rPr>
                <a:t>降落</a:t>
              </a:r>
              <a:r>
                <a:rPr lang="zh-CN" altLang="en-US" sz="2200" dirty="0" smtClean="0">
                  <a:solidFill>
                    <a:schemeClr val="bg1"/>
                  </a:solidFill>
                  <a:latin typeface="Adobe 黑体 Std R" panose="020B0400000000000000" charset="-122"/>
                  <a:ea typeface="Adobe 黑体 Std R" panose="020B0400000000000000" charset="-122"/>
                </a:rPr>
                <a:t>设计</a:t>
              </a:r>
              <a:r>
                <a:rPr lang="zh-CN" altLang="en-US" sz="2200" dirty="0">
                  <a:solidFill>
                    <a:schemeClr val="bg1"/>
                  </a:solidFill>
                  <a:latin typeface="Adobe 黑体 Std R" panose="020B0400000000000000" charset="-122"/>
                  <a:ea typeface="Adobe 黑体 Std R" panose="020B0400000000000000" charset="-122"/>
                </a:rPr>
                <a:t>了机械手装置，实现了</a:t>
              </a:r>
              <a:r>
                <a:rPr lang="zh-CN" altLang="en-US" sz="2200" dirty="0">
                  <a:solidFill>
                    <a:schemeClr val="accent4"/>
                  </a:solidFill>
                  <a:latin typeface="Adobe 黑体 Std R" panose="020B0400000000000000" charset="-122"/>
                  <a:ea typeface="Adobe 黑体 Std R" panose="020B0400000000000000" charset="-122"/>
                </a:rPr>
                <a:t>自动更换</a:t>
              </a:r>
              <a:r>
                <a:rPr lang="zh-CN" altLang="en-US" sz="2200" dirty="0" smtClean="0">
                  <a:solidFill>
                    <a:schemeClr val="accent4"/>
                  </a:solidFill>
                  <a:latin typeface="Adobe 黑体 Std R" panose="020B0400000000000000" charset="-122"/>
                  <a:ea typeface="Adobe 黑体 Std R" panose="020B0400000000000000" charset="-122"/>
                </a:rPr>
                <a:t>电池</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bg1"/>
                  </a:solidFill>
                  <a:latin typeface="Adobe 黑体 Std R" panose="020B0400000000000000" charset="-122"/>
                  <a:ea typeface="Adobe 黑体 Std R" panose="020B0400000000000000" charset="-122"/>
                </a:rPr>
                <a:t>加入了</a:t>
              </a:r>
              <a:r>
                <a:rPr lang="zh-CN" altLang="en-US" sz="2200" dirty="0">
                  <a:solidFill>
                    <a:schemeClr val="accent4"/>
                  </a:solidFill>
                  <a:latin typeface="Adobe 黑体 Std R" panose="020B0400000000000000" charset="-122"/>
                  <a:ea typeface="Adobe 黑体 Std R" panose="020B0400000000000000" charset="-122"/>
                </a:rPr>
                <a:t>应急控制、温度控制</a:t>
              </a:r>
              <a:r>
                <a:rPr lang="zh-CN" altLang="en-US" sz="2200" dirty="0">
                  <a:solidFill>
                    <a:schemeClr val="bg1"/>
                  </a:solidFill>
                  <a:latin typeface="Adobe 黑体 Std R" panose="020B0400000000000000" charset="-122"/>
                  <a:ea typeface="Adobe 黑体 Std R" panose="020B0400000000000000" charset="-122"/>
                </a:rPr>
                <a:t>装置保护无人机</a:t>
              </a:r>
              <a:r>
                <a:rPr lang="zh-CN" altLang="en-US" sz="2200" dirty="0" smtClean="0">
                  <a:solidFill>
                    <a:schemeClr val="bg1"/>
                  </a:solidFill>
                  <a:latin typeface="Adobe 黑体 Std R" panose="020B0400000000000000" charset="-122"/>
                  <a:ea typeface="Adobe 黑体 Std R" panose="020B0400000000000000" charset="-122"/>
                </a:rPr>
                <a:t>安全</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bg1"/>
                  </a:solidFill>
                  <a:latin typeface="Adobe 黑体 Std R" panose="020B0400000000000000" charset="-122"/>
                  <a:ea typeface="Adobe 黑体 Std R" panose="020B0400000000000000" charset="-122"/>
                </a:rPr>
                <a:t>量身适配电力皮卡车，</a:t>
              </a:r>
              <a:r>
                <a:rPr lang="zh-CN" altLang="en-US" sz="2200" dirty="0">
                  <a:solidFill>
                    <a:schemeClr val="accent4"/>
                  </a:solidFill>
                  <a:latin typeface="Adobe 黑体 Std R" panose="020B0400000000000000" charset="-122"/>
                  <a:ea typeface="Adobe 黑体 Std R" panose="020B0400000000000000" charset="-122"/>
                </a:rPr>
                <a:t>车到即</a:t>
              </a:r>
              <a:r>
                <a:rPr lang="zh-CN" altLang="en-US" sz="2200" dirty="0" smtClean="0">
                  <a:solidFill>
                    <a:schemeClr val="accent4"/>
                  </a:solidFill>
                  <a:latin typeface="Adobe 黑体 Std R" panose="020B0400000000000000" charset="-122"/>
                  <a:ea typeface="Adobe 黑体 Std R" panose="020B0400000000000000" charset="-122"/>
                </a:rPr>
                <a:t>用</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accent4"/>
                  </a:solidFill>
                  <a:latin typeface="Adobe 黑体 Std R" panose="020B0400000000000000" charset="-122"/>
                  <a:ea typeface="Adobe 黑体 Std R" panose="020B0400000000000000" charset="-122"/>
                </a:rPr>
                <a:t>解决续航问题扩大作业半径</a:t>
              </a:r>
            </a:p>
          </p:txBody>
        </p:sp>
        <p:sp>
          <p:nvSpPr>
            <p:cNvPr id="10" name="iconfont-1191-866882"/>
            <p:cNvSpPr>
              <a:spLocks noChangeAspect="1"/>
            </p:cNvSpPr>
            <p:nvPr/>
          </p:nvSpPr>
          <p:spPr bwMode="auto">
            <a:xfrm>
              <a:off x="1136444" y="4259450"/>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1" name="iconfont-1191-866882"/>
            <p:cNvSpPr>
              <a:spLocks noChangeAspect="1"/>
            </p:cNvSpPr>
            <p:nvPr/>
          </p:nvSpPr>
          <p:spPr bwMode="auto">
            <a:xfrm>
              <a:off x="1147142" y="4835456"/>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2" name="iconfont-1191-866882"/>
            <p:cNvSpPr>
              <a:spLocks noChangeAspect="1"/>
            </p:cNvSpPr>
            <p:nvPr/>
          </p:nvSpPr>
          <p:spPr bwMode="auto">
            <a:xfrm>
              <a:off x="1129887" y="5411462"/>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3" name="iconfont-1191-866882"/>
            <p:cNvSpPr>
              <a:spLocks noChangeAspect="1"/>
            </p:cNvSpPr>
            <p:nvPr/>
          </p:nvSpPr>
          <p:spPr bwMode="auto">
            <a:xfrm>
              <a:off x="1123330" y="5987468"/>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gr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en-US" altLang="zh-CN"/>
              <a:t> </a:t>
            </a:r>
          </a:p>
        </p:txBody>
      </p:sp>
      <p:pic>
        <p:nvPicPr>
          <p:cNvPr id="3" name="图片 2" descr="medium_1f81e8a0-2e74-4a95-8bb1-4b6642d547f0"/>
          <p:cNvPicPr>
            <a:picLocks noChangeAspect="1"/>
          </p:cNvPicPr>
          <p:nvPr/>
        </p:nvPicPr>
        <p:blipFill>
          <a:blip r:embed="rId3">
            <a:lum bright="12000"/>
          </a:blip>
          <a:stretch>
            <a:fillRect/>
          </a:stretch>
        </p:blipFill>
        <p:spPr>
          <a:xfrm>
            <a:off x="1168256" y="531315"/>
            <a:ext cx="3429000" cy="3429000"/>
          </a:xfrm>
          <a:prstGeom prst="rect">
            <a:avLst/>
          </a:prstGeom>
        </p:spPr>
      </p:pic>
      <p:pic>
        <p:nvPicPr>
          <p:cNvPr id="5" name="图片 4" descr="content_96bcde000fa057b592cc995e76c3690b"/>
          <p:cNvPicPr>
            <a:picLocks noChangeAspect="1"/>
          </p:cNvPicPr>
          <p:nvPr/>
        </p:nvPicPr>
        <p:blipFill>
          <a:blip r:embed="rId4">
            <a:clrChange>
              <a:clrFrom>
                <a:srgbClr val="060606">
                  <a:alpha val="100000"/>
                </a:srgbClr>
              </a:clrFrom>
              <a:clrTo>
                <a:srgbClr val="060606">
                  <a:alpha val="100000"/>
                  <a:alpha val="0"/>
                </a:srgbClr>
              </a:clrTo>
            </a:clrChange>
          </a:blip>
          <a:stretch>
            <a:fillRect/>
          </a:stretch>
        </p:blipFill>
        <p:spPr>
          <a:xfrm>
            <a:off x="686926" y="4081321"/>
            <a:ext cx="4391660" cy="2926715"/>
          </a:xfrm>
          <a:prstGeom prst="rect">
            <a:avLst/>
          </a:prstGeom>
        </p:spPr>
      </p:pic>
      <p:sp>
        <p:nvSpPr>
          <p:cNvPr id="6" name="文本框 5"/>
          <p:cNvSpPr txBox="1"/>
          <p:nvPr/>
        </p:nvSpPr>
        <p:spPr>
          <a:xfrm>
            <a:off x="5233862" y="4081321"/>
            <a:ext cx="6117498" cy="2554545"/>
          </a:xfrm>
          <a:prstGeom prst="rect">
            <a:avLst/>
          </a:prstGeom>
          <a:noFill/>
        </p:spPr>
        <p:txBody>
          <a:bodyPr wrap="square" rtlCol="0">
            <a:spAutoFit/>
          </a:bodyPr>
          <a:lstStyle/>
          <a:p>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我们在</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妙算</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上</a:t>
            </a:r>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集成了</a:t>
            </a:r>
            <a:endParaRPr lang="en-US" altLang="zh-CN"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endParaRPr>
          </a:p>
          <a:p>
            <a:endPar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pPr marL="342900" lvl="0" indent="-342900">
              <a:buFont typeface="Arial" panose="020B0604020202020204" pitchFamily="34" charset="0"/>
              <a:buChar char="•"/>
            </a:pP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人工智能缺陷诊断、</a:t>
            </a:r>
          </a:p>
          <a:p>
            <a:pPr marL="342900" indent="-342900">
              <a:buFont typeface="Arial" panose="020B0604020202020204" pitchFamily="34" charset="0"/>
              <a:buChar char="•"/>
            </a:pP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自主巡航飞行控制功能</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在无人机本地完成</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所有关键</a:t>
            </a:r>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计算</a:t>
            </a:r>
            <a:endPar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a:t>
            </a: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sym typeface="+mn-ea"/>
              </a:rPr>
              <a:t>进攻</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做到高实时</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低能耗</a:t>
            </a:r>
          </a:p>
        </p:txBody>
      </p:sp>
      <p:sp>
        <p:nvSpPr>
          <p:cNvPr id="7" name="文本框 6"/>
          <p:cNvSpPr txBox="1"/>
          <p:nvPr/>
        </p:nvSpPr>
        <p:spPr>
          <a:xfrm>
            <a:off x="5233862" y="924934"/>
            <a:ext cx="7114049" cy="2492990"/>
          </a:xfrm>
          <a:prstGeom prst="rect">
            <a:avLst/>
          </a:prstGeom>
          <a:noFill/>
        </p:spPr>
        <p:txBody>
          <a:bodyPr wrap="square" rtlCol="0">
            <a:spAutoFit/>
          </a:bodyPr>
          <a:lstStyle/>
          <a:p>
            <a:pPr>
              <a:lnSpc>
                <a:spcPct val="110000"/>
              </a:lnSpc>
            </a:pP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采用</a:t>
            </a:r>
            <a:r>
              <a:rPr lang="en-US" altLang="zh-CN" sz="2000" spc="300" dirty="0" err="1" smtClean="0">
                <a:solidFill>
                  <a:schemeClr val="bg2"/>
                </a:solidFill>
                <a:latin typeface="Adobe 黑体 Std R" panose="020B0400000000000000" charset="-122"/>
                <a:ea typeface="Adobe 黑体 Std R" panose="020B0400000000000000" charset="-122"/>
                <a:cs typeface="Adobe 黑体 Std R" panose="020B0400000000000000" charset="-122"/>
              </a:rPr>
              <a:t>ManiFold</a:t>
            </a:r>
            <a:r>
              <a:rPr lang="en-US" altLang="zh-CN"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 </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（妙算</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）边缘计算设备</a:t>
            </a: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无人机的</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人工智能大脑</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尺寸仅有</a:t>
            </a:r>
            <a:r>
              <a:rPr lang="en-US" altLang="zh-CN"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9 x 6 x4 cm</a:t>
            </a: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可搭载在无人机平台</a:t>
            </a:r>
          </a:p>
          <a:p>
            <a:pPr>
              <a:lnSpc>
                <a:spcPct val="120000"/>
              </a:lnSpc>
            </a:pP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处理器强劲，</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同类最高性能</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多扩展口适配多种外设传感器，满足巡检需求</a:t>
            </a:r>
          </a:p>
          <a:p>
            <a:pPr>
              <a:lnSpc>
                <a:spcPct val="110000"/>
              </a:lnSpc>
            </a:pP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p:txBody>
      </p:sp>
      <p:sp>
        <p:nvSpPr>
          <p:cNvPr id="8" name="标题 1"/>
          <p:cNvSpPr/>
          <p:nvPr/>
        </p:nvSpPr>
        <p:spPr>
          <a:xfrm>
            <a:off x="218440" y="144145"/>
            <a:ext cx="46443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边缘计算设备</a:t>
            </a: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179" y="4766020"/>
            <a:ext cx="9070848" cy="2185214"/>
          </a:xfrm>
          <a:prstGeom prst="rect">
            <a:avLst/>
          </a:prstGeom>
          <a:noFill/>
        </p:spPr>
        <p:txBody>
          <a:bodyPr wrap="square" rtlCol="0">
            <a:spAutoFit/>
            <a:scene3d>
              <a:camera prst="orthographicFront"/>
              <a:lightRig rig="threePt" dir="t"/>
            </a:scene3d>
          </a:bodyPr>
          <a:lstStyle/>
          <a:p>
            <a:pPr>
              <a:lnSpc>
                <a:spcPct val="250000"/>
              </a:lnSpc>
            </a:pPr>
            <a:r>
              <a:rPr lang="zh-CN" altLang="en-US" sz="2000" dirty="0" smtClean="0">
                <a:solidFill>
                  <a:schemeClr val="bg2"/>
                </a:solidFill>
                <a:effectLst/>
                <a:cs typeface="+mn-ea"/>
                <a:sym typeface="+mn-lt"/>
              </a:rPr>
              <a:t>关键</a:t>
            </a:r>
            <a:r>
              <a:rPr lang="zh-CN" altLang="en-US" sz="2000" dirty="0">
                <a:solidFill>
                  <a:schemeClr val="bg2"/>
                </a:solidFill>
                <a:effectLst/>
                <a:cs typeface="+mn-ea"/>
                <a:sym typeface="+mn-lt"/>
              </a:rPr>
              <a:t>技术</a:t>
            </a:r>
            <a:r>
              <a:rPr lang="zh-CN" altLang="en-US" sz="2800" dirty="0">
                <a:solidFill>
                  <a:srgbClr val="FF0000"/>
                </a:solidFill>
                <a:effectLst/>
                <a:cs typeface="+mn-ea"/>
                <a:sym typeface="+mn-lt"/>
              </a:rPr>
              <a:t>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400" kern="100" dirty="0" smtClean="0">
                <a:solidFill>
                  <a:srgbClr val="FF0000"/>
                </a:solidFill>
                <a:effectLst>
                  <a:outerShdw blurRad="38100" dist="25400" dir="5400000" algn="ctr" rotWithShape="0">
                    <a:srgbClr val="6E747A">
                      <a:alpha val="43000"/>
                    </a:srgbClr>
                  </a:outerShdw>
                </a:effectLst>
                <a:cs typeface="+mn-ea"/>
                <a:sym typeface="+mn-lt"/>
              </a:rPr>
              <a:t>陈维江</a:t>
            </a:r>
            <a:r>
              <a:rPr lang="zh-CN" altLang="en-US" sz="2400" kern="100" dirty="0">
                <a:solidFill>
                  <a:srgbClr val="FF0000"/>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认定为先进水平</a:t>
            </a:r>
            <a:endParaRPr lang="zh-CN" altLang="en-US" sz="2000" dirty="0">
              <a:solidFill>
                <a:schemeClr val="bg2"/>
              </a:solidFill>
              <a:effectLst/>
              <a:cs typeface="+mn-ea"/>
              <a:sym typeface="+mn-lt"/>
            </a:endParaRPr>
          </a:p>
        </p:txBody>
      </p:sp>
      <p:pic>
        <p:nvPicPr>
          <p:cNvPr id="5" name="图片 4"/>
          <p:cNvPicPr>
            <a:picLocks noChangeAspect="1"/>
          </p:cNvPicPr>
          <p:nvPr/>
        </p:nvPicPr>
        <p:blipFill>
          <a:blip r:embed="rId3"/>
          <a:stretch>
            <a:fillRect/>
          </a:stretch>
        </p:blipFill>
        <p:spPr>
          <a:xfrm>
            <a:off x="7185632" y="1535284"/>
            <a:ext cx="2143519" cy="3787982"/>
          </a:xfrm>
          <a:prstGeom prst="rect">
            <a:avLst/>
          </a:prstGeom>
        </p:spPr>
      </p:pic>
      <p:sp>
        <p:nvSpPr>
          <p:cNvPr id="7" name="标题 6"/>
          <p:cNvSpPr>
            <a:spLocks noGrp="1"/>
          </p:cNvSpPr>
          <p:nvPr>
            <p:ph type="title"/>
          </p:nvPr>
        </p:nvSpPr>
        <p:spPr>
          <a:xfrm>
            <a:off x="255854" y="144145"/>
            <a:ext cx="2967990" cy="628015"/>
          </a:xfrm>
        </p:spPr>
        <p:txBody>
          <a:bodyPr/>
          <a:lstStyle/>
          <a:p>
            <a:r>
              <a:rPr lang="zh-CN" altLang="en-US" dirty="0">
                <a:latin typeface="+mn-lt"/>
                <a:ea typeface="+mn-ea"/>
                <a:cs typeface="+mn-ea"/>
                <a:sym typeface="+mn-lt"/>
              </a:rPr>
              <a:t>技术成果</a:t>
            </a:r>
          </a:p>
        </p:txBody>
      </p:sp>
      <p:pic>
        <p:nvPicPr>
          <p:cNvPr id="13" name="图片 12"/>
          <p:cNvPicPr>
            <a:picLocks noChangeAspect="1"/>
          </p:cNvPicPr>
          <p:nvPr/>
        </p:nvPicPr>
        <p:blipFill>
          <a:blip r:embed="rId4">
            <a:extLst>
              <a:ext uri="{BEBA8EAE-BF5A-486C-A8C5-ECC9F3942E4B}">
                <a14:imgProps xmlns:a14="http://schemas.microsoft.com/office/drawing/2010/main">
                  <a14:imgLayer r:embed="rId5">
                    <a14:imgEffect>
                      <a14:brightnessContrast contrast="-18000"/>
                    </a14:imgEffect>
                    <a14:imgEffect>
                      <a14:colorTemperature colorTemp="7623"/>
                    </a14:imgEffect>
                    <a14:imgEffect>
                      <a14:saturation sat="0"/>
                    </a14:imgEffect>
                    <a14:imgEffect>
                      <a14:sharpenSoften amount="24000"/>
                    </a14:imgEffect>
                  </a14:imgLayer>
                </a14:imgProps>
              </a:ext>
              <a:ext uri="{28A0092B-C50C-407E-A947-70E740481C1C}">
                <a14:useLocalDpi xmlns:a14="http://schemas.microsoft.com/office/drawing/2010/main" val="0"/>
              </a:ext>
            </a:extLst>
          </a:blip>
          <a:srcRect b="8112"/>
          <a:stretch>
            <a:fillRect/>
          </a:stretch>
        </p:blipFill>
        <p:spPr>
          <a:xfrm>
            <a:off x="3346898" y="233929"/>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38" name="图片 4" descr="IMG_256"/>
          <p:cNvPicPr>
            <a:picLocks noChangeAspect="1"/>
          </p:cNvPicPr>
          <p:nvPr/>
        </p:nvPicPr>
        <p:blipFill>
          <a:blip r:embed="rId6"/>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图片 3" descr="IMG_256"/>
          <p:cNvPicPr>
            <a:picLocks noChangeAspect="1"/>
          </p:cNvPicPr>
          <p:nvPr/>
        </p:nvPicPr>
        <p:blipFill>
          <a:blip r:embed="rId7"/>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 name="图片 1"/>
          <p:cNvPicPr>
            <a:picLocks noChangeAspect="1"/>
          </p:cNvPicPr>
          <p:nvPr/>
        </p:nvPicPr>
        <p:blipFill>
          <a:blip r:embed="rId8"/>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37" name="图片 4" descr="IMG_256"/>
          <p:cNvPicPr>
            <a:picLocks noChangeAspect="1"/>
          </p:cNvPicPr>
          <p:nvPr/>
        </p:nvPicPr>
        <p:blipFill>
          <a:blip r:embed="rId6"/>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4" name="图片 3" descr="qxlarge-dsc-831D5B1451D3C5C93C0D8ABDA0699DCA"/>
          <p:cNvPicPr>
            <a:picLocks noChangeAspect="1"/>
          </p:cNvPicPr>
          <p:nvPr/>
        </p:nvPicPr>
        <p:blipFill>
          <a:blip r:embed="rId9"/>
          <a:stretch>
            <a:fillRect/>
          </a:stretch>
        </p:blipFill>
        <p:spPr>
          <a:xfrm>
            <a:off x="71755" y="3043555"/>
            <a:ext cx="3152140" cy="1697355"/>
          </a:xfrm>
          <a:prstGeom prst="rect">
            <a:avLst/>
          </a:prstGeom>
        </p:spPr>
      </p:pic>
      <p:sp>
        <p:nvSpPr>
          <p:cNvPr id="3" name="文本框 2"/>
          <p:cNvSpPr txBox="1"/>
          <p:nvPr/>
        </p:nvSpPr>
        <p:spPr>
          <a:xfrm>
            <a:off x="7584715" y="6548707"/>
            <a:ext cx="3195375" cy="323165"/>
          </a:xfrm>
          <a:prstGeom prst="rect">
            <a:avLst/>
          </a:prstGeom>
          <a:noFill/>
        </p:spPr>
        <p:txBody>
          <a:bodyPr wrap="square" rtlCol="0">
            <a:spAutoFit/>
          </a:bodyPr>
          <a:lstStyle/>
          <a:p>
            <a:r>
              <a:rPr lang="zh-CN" altLang="en-US" sz="1500" dirty="0" smtClean="0">
                <a:solidFill>
                  <a:schemeClr val="bg2"/>
                </a:solidFill>
              </a:rPr>
              <a:t>*专利主要完成人为师生团队</a:t>
            </a:r>
            <a:endParaRPr lang="zh-CN" altLang="en-US" sz="1500" dirty="0">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79795" y="4372610"/>
            <a:ext cx="4581525" cy="2400657"/>
          </a:xfrm>
          <a:prstGeom prst="rect">
            <a:avLst/>
          </a:prstGeom>
          <a:ln w="28575">
            <a:solidFill>
              <a:schemeClr val="bg1"/>
            </a:solidFill>
            <a:prstDash val="lgDashDot"/>
          </a:ln>
        </p:spPr>
        <p:txBody>
          <a:bodyPr wrap="square">
            <a:spAutoFit/>
          </a:bodyPr>
          <a:lstStyle/>
          <a:p>
            <a:pPr fontAlgn="auto">
              <a:lnSpc>
                <a:spcPct val="150000"/>
              </a:lnSpc>
            </a:pPr>
            <a:r>
              <a:rPr lang="zh-CN" altLang="en-US" sz="2000" kern="1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创新性地将深度学习技术融入到电力巡检</a:t>
            </a:r>
            <a:r>
              <a:rPr lang="zh-CN" altLang="en-US" sz="2000" kern="1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中</a:t>
            </a:r>
            <a:endParaRPr lang="en-US" altLang="zh-CN" sz="2000" kern="1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陈维江院士</a:t>
            </a:r>
            <a:r>
              <a:rPr lang="zh-CN" altLang="en-US" sz="2000" kern="100" dirty="0" smtClean="0">
                <a:solidFill>
                  <a:schemeClr val="bg1"/>
                </a:solidFill>
                <a:latin typeface="Adobe 黑体 Std R" panose="020B0400000000000000" charset="-122"/>
                <a:ea typeface="Adobe 黑体 Std R" panose="020B0400000000000000" charset="-122"/>
                <a:cs typeface="Adobe 黑体 Std R" panose="020B0400000000000000" charset="-122"/>
              </a:rPr>
              <a:t>主持的专家鉴定委员会认定本项目中</a:t>
            </a:r>
            <a:r>
              <a:rPr lang="zh-CN" altLang="en-US" sz="2000" kern="1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无人机自主巡检及人工智能评估诊断技术</a:t>
            </a:r>
            <a:r>
              <a:rPr lang="zh-CN" altLang="en-US" sz="2000" kern="100" dirty="0" smtClean="0">
                <a:solidFill>
                  <a:schemeClr val="bg1"/>
                </a:solidFill>
                <a:latin typeface="Adobe 黑体 Std R" panose="020B0400000000000000" charset="-122"/>
                <a:ea typeface="Adobe 黑体 Std R" panose="020B0400000000000000" charset="-122"/>
                <a:cs typeface="Adobe 黑体 Std R" panose="020B0400000000000000" charset="-122"/>
              </a:rPr>
              <a:t>达到</a:t>
            </a:r>
            <a:r>
              <a:rPr lang="zh-CN" altLang="en-US" sz="20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领先水平</a:t>
            </a:r>
            <a:endParaRPr lang="zh-CN" altLang="en-US" sz="20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p:txBody>
      </p:sp>
      <p:pic>
        <p:nvPicPr>
          <p:cNvPr id="6" name="图片 5" descr="a9619292c1e58301da8dd08053df5594"/>
          <p:cNvPicPr>
            <a:picLocks noChangeAspect="1"/>
          </p:cNvPicPr>
          <p:nvPr/>
        </p:nvPicPr>
        <p:blipFill>
          <a:blip r:embed="rId3"/>
          <a:stretch>
            <a:fillRect/>
          </a:stretch>
        </p:blipFill>
        <p:spPr>
          <a:xfrm>
            <a:off x="5979795" y="1002665"/>
            <a:ext cx="4581525" cy="3323590"/>
          </a:xfrm>
          <a:prstGeom prst="rect">
            <a:avLst/>
          </a:prstGeom>
        </p:spPr>
      </p:pic>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brightnessContrast contrast="-18000"/>
                    </a14:imgEffect>
                    <a14:imgEffect>
                      <a14:colorTemperature colorTemp="7623"/>
                    </a14:imgEffect>
                    <a14:imgEffect>
                      <a14:saturation sat="0"/>
                    </a14:imgEffect>
                    <a14:imgEffect>
                      <a14:sharpenSoften amount="24000"/>
                    </a14:imgEffect>
                  </a14:imgLayer>
                </a14:imgProps>
              </a:ext>
              <a:ext uri="{28A0092B-C50C-407E-A947-70E740481C1C}">
                <a14:useLocalDpi xmlns:a14="http://schemas.microsoft.com/office/drawing/2010/main" val="0"/>
              </a:ext>
            </a:extLst>
          </a:blip>
          <a:srcRect b="8112"/>
          <a:stretch>
            <a:fillRect/>
          </a:stretch>
        </p:blipFill>
        <p:spPr>
          <a:xfrm>
            <a:off x="1303021" y="998220"/>
            <a:ext cx="4687570" cy="5682714"/>
          </a:xfrm>
          <a:prstGeom prst="rect">
            <a:avLst/>
          </a:prstGeom>
          <a:effectLst>
            <a:outerShdw dist="50800" dir="5400000" sx="1000" sy="1000" algn="ctr" rotWithShape="0">
              <a:srgbClr val="000000"/>
            </a:outerShdw>
          </a:effectLst>
        </p:spPr>
      </p:pic>
      <p:sp>
        <p:nvSpPr>
          <p:cNvPr id="13" name="标题 12"/>
          <p:cNvSpPr>
            <a:spLocks noGrp="1"/>
          </p:cNvSpPr>
          <p:nvPr>
            <p:ph type="title"/>
          </p:nvPr>
        </p:nvSpPr>
        <p:spPr/>
        <p:txBody>
          <a:bodyPr/>
          <a:lstStyle/>
          <a:p>
            <a:r>
              <a:rPr lang="zh-CN" altLang="en-US" dirty="0">
                <a:solidFill>
                  <a:schemeClr val="bg2"/>
                </a:solidFill>
                <a:latin typeface="+mj-ea"/>
                <a:ea typeface="+mj-ea"/>
              </a:rPr>
              <a:t> 成果鉴定</a:t>
            </a:r>
          </a:p>
        </p:txBody>
      </p:sp>
      <p:cxnSp>
        <p:nvCxnSpPr>
          <p:cNvPr id="3" name="直接连接符 2"/>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检修车"/>
          <p:cNvPicPr>
            <a:picLocks noChangeAspect="1"/>
          </p:cNvPicPr>
          <p:nvPr>
            <p:custDataLst>
              <p:tags r:id="rId1"/>
            </p:custDataLst>
          </p:nvPr>
        </p:nvPicPr>
        <p:blipFill>
          <a:blip r:embed="rId4"/>
          <a:stretch>
            <a:fillRect/>
          </a:stretch>
        </p:blipFill>
        <p:spPr>
          <a:xfrm>
            <a:off x="6702425" y="1403985"/>
            <a:ext cx="2472690" cy="1528445"/>
          </a:xfrm>
          <a:prstGeom prst="rect">
            <a:avLst/>
          </a:prstGeom>
        </p:spPr>
      </p:pic>
      <p:pic>
        <p:nvPicPr>
          <p:cNvPr id="21" name="图片 21"/>
          <p:cNvPicPr>
            <a:picLocks noChangeAspect="1" noChangeArrowheads="1"/>
          </p:cNvPicPr>
          <p:nvPr/>
        </p:nvPicPr>
        <p:blipFill>
          <a:blip r:embed="rId5" cstate="print">
            <a:lum contrast="-12000"/>
            <a:extLst>
              <a:ext uri="{28A0092B-C50C-407E-A947-70E740481C1C}">
                <a14:useLocalDpi xmlns:a14="http://schemas.microsoft.com/office/drawing/2010/main" val="0"/>
              </a:ext>
            </a:extLst>
          </a:blip>
          <a:srcRect l="672" t="14774"/>
          <a:stretch>
            <a:fillRect/>
          </a:stretch>
        </p:blipFill>
        <p:spPr>
          <a:xfrm>
            <a:off x="6703060" y="3103245"/>
            <a:ext cx="2472055" cy="1527810"/>
          </a:xfrm>
          <a:prstGeom prst="rect">
            <a:avLst/>
          </a:prstGeom>
          <a:noFill/>
          <a:ln>
            <a:noFill/>
          </a:ln>
        </p:spPr>
      </p:pic>
      <p:pic>
        <p:nvPicPr>
          <p:cNvPr id="15" name="图片 14" descr="timg"/>
          <p:cNvPicPr>
            <a:picLocks noChangeAspect="1"/>
          </p:cNvPicPr>
          <p:nvPr/>
        </p:nvPicPr>
        <p:blipFill>
          <a:blip r:embed="rId6"/>
          <a:stretch>
            <a:fillRect/>
          </a:stretch>
        </p:blipFill>
        <p:spPr>
          <a:xfrm>
            <a:off x="2828925" y="1403985"/>
            <a:ext cx="2471420" cy="1528445"/>
          </a:xfrm>
          <a:prstGeom prst="rect">
            <a:avLst/>
          </a:prstGeom>
        </p:spPr>
      </p:pic>
      <p:pic>
        <p:nvPicPr>
          <p:cNvPr id="16" name="图片 15" descr="timg"/>
          <p:cNvPicPr>
            <a:picLocks noChangeAspect="1"/>
          </p:cNvPicPr>
          <p:nvPr/>
        </p:nvPicPr>
        <p:blipFill>
          <a:blip r:embed="rId7"/>
          <a:stretch>
            <a:fillRect/>
          </a:stretch>
        </p:blipFill>
        <p:spPr>
          <a:xfrm>
            <a:off x="2828925" y="4825365"/>
            <a:ext cx="2473325" cy="1528445"/>
          </a:xfrm>
          <a:prstGeom prst="rect">
            <a:avLst/>
          </a:prstGeom>
        </p:spPr>
      </p:pic>
      <p:sp>
        <p:nvSpPr>
          <p:cNvPr id="20" name="矩形 19"/>
          <p:cNvSpPr/>
          <p:nvPr/>
        </p:nvSpPr>
        <p:spPr>
          <a:xfrm>
            <a:off x="6703060" y="4826000"/>
            <a:ext cx="2472690" cy="15278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medium_1f81e8a0-2e74-4a95-8bb1-4b6642d547f0"/>
          <p:cNvPicPr>
            <a:picLocks noChangeAspect="1"/>
          </p:cNvPicPr>
          <p:nvPr/>
        </p:nvPicPr>
        <p:blipFill>
          <a:blip r:embed="rId8">
            <a:lum bright="12000"/>
          </a:blip>
          <a:stretch>
            <a:fillRect/>
          </a:stretch>
        </p:blipFill>
        <p:spPr>
          <a:xfrm>
            <a:off x="6488430" y="4378960"/>
            <a:ext cx="2900680" cy="2378710"/>
          </a:xfrm>
          <a:prstGeom prst="rect">
            <a:avLst/>
          </a:prstGeom>
        </p:spPr>
      </p:pic>
      <p:pic>
        <p:nvPicPr>
          <p:cNvPr id="24" name="图片 23"/>
          <p:cNvPicPr>
            <a:picLocks noChangeAspect="1"/>
          </p:cNvPicPr>
          <p:nvPr/>
        </p:nvPicPr>
        <p:blipFill>
          <a:blip r:embed="rId9"/>
          <a:stretch>
            <a:fillRect/>
          </a:stretch>
        </p:blipFill>
        <p:spPr>
          <a:xfrm>
            <a:off x="2828925" y="3103245"/>
            <a:ext cx="2471420" cy="1527175"/>
          </a:xfrm>
          <a:prstGeom prst="rect">
            <a:avLst/>
          </a:prstGeom>
        </p:spPr>
      </p:pic>
      <p:sp>
        <p:nvSpPr>
          <p:cNvPr id="26" name="矩形 25"/>
          <p:cNvSpPr/>
          <p:nvPr/>
        </p:nvSpPr>
        <p:spPr>
          <a:xfrm>
            <a:off x="5300345" y="205105"/>
            <a:ext cx="1402080" cy="1198880"/>
          </a:xfrm>
          <a:prstGeom prst="rect">
            <a:avLst/>
          </a:prstGeom>
          <a:noFill/>
          <a:ln>
            <a:noFill/>
          </a:ln>
        </p:spPr>
        <p:txBody>
          <a:bodyPr wrap="non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VS</a:t>
            </a:r>
          </a:p>
        </p:txBody>
      </p:sp>
      <p:sp>
        <p:nvSpPr>
          <p:cNvPr id="28" name="圆角矩形 27"/>
          <p:cNvSpPr/>
          <p:nvPr/>
        </p:nvSpPr>
        <p:spPr>
          <a:xfrm>
            <a:off x="447040" y="128841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47040" y="301180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47040" y="4712970"/>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30"/>
          <p:cNvSpPr>
            <a:spLocks noGrp="1"/>
          </p:cNvSpPr>
          <p:nvPr>
            <p:ph sz="half" idx="1"/>
          </p:nvPr>
        </p:nvSpPr>
        <p:spPr>
          <a:xfrm>
            <a:off x="588645" y="1644650"/>
            <a:ext cx="2098675" cy="1287780"/>
          </a:xfrm>
        </p:spPr>
        <p:txBody>
          <a:bodyPr>
            <a:normAutofit fontScale="92500"/>
          </a:bodyPr>
          <a:lstStyle/>
          <a:p>
            <a:pPr marL="0" indent="0">
              <a:lnSpc>
                <a:spcPts val="2260"/>
              </a:lnSpc>
              <a:buNone/>
            </a:pPr>
            <a:r>
              <a:rPr sz="1800" dirty="0">
                <a:solidFill>
                  <a:schemeClr val="bg1"/>
                </a:solidFill>
                <a:latin typeface="Adobe 黑体 Std R" panose="020B0400000000000000" charset="-122"/>
                <a:ea typeface="Adobe 黑体 Std R" panose="020B0400000000000000" charset="-122"/>
                <a:sym typeface="+mn-ea"/>
              </a:rPr>
              <a:t>固定机库需长期部署在巡检现场，</a:t>
            </a:r>
            <a:r>
              <a:rPr sz="1800" dirty="0">
                <a:solidFill>
                  <a:schemeClr val="accent4"/>
                </a:solidFill>
                <a:latin typeface="Adobe 黑体 Std R" panose="020B0400000000000000" charset="-122"/>
                <a:ea typeface="Adobe 黑体 Std R" panose="020B0400000000000000" charset="-122"/>
                <a:sym typeface="+mn-ea"/>
              </a:rPr>
              <a:t>易损坏</a:t>
            </a:r>
            <a:r>
              <a:rPr sz="1800" dirty="0">
                <a:solidFill>
                  <a:schemeClr val="bg1"/>
                </a:solidFill>
                <a:latin typeface="Adobe 黑体 Std R" panose="020B0400000000000000" charset="-122"/>
                <a:ea typeface="Adobe 黑体 Std R" panose="020B0400000000000000" charset="-122"/>
                <a:sym typeface="+mn-ea"/>
              </a:rPr>
              <a:t>，</a:t>
            </a:r>
            <a:r>
              <a:rPr sz="1800" dirty="0">
                <a:solidFill>
                  <a:schemeClr val="accent4"/>
                </a:solidFill>
                <a:latin typeface="Adobe 黑体 Std R" panose="020B0400000000000000" charset="-122"/>
                <a:ea typeface="Adobe 黑体 Std R" panose="020B0400000000000000" charset="-122"/>
                <a:sym typeface="+mn-ea"/>
              </a:rPr>
              <a:t>成本高</a:t>
            </a:r>
            <a:endParaRPr lang="zh-CN" altLang="en-US" sz="1800" dirty="0">
              <a:solidFill>
                <a:schemeClr val="accent4"/>
              </a:solidFill>
            </a:endParaRPr>
          </a:p>
          <a:p>
            <a:pPr>
              <a:lnSpc>
                <a:spcPts val="2260"/>
              </a:lnSpc>
            </a:pPr>
            <a:endParaRPr lang="zh-CN" altLang="en-US" sz="1800" dirty="0"/>
          </a:p>
        </p:txBody>
      </p:sp>
      <p:sp>
        <p:nvSpPr>
          <p:cNvPr id="4" name="标题 3"/>
          <p:cNvSpPr>
            <a:spLocks noGrp="1"/>
          </p:cNvSpPr>
          <p:nvPr>
            <p:ph type="title"/>
          </p:nvPr>
        </p:nvSpPr>
        <p:spPr>
          <a:xfrm>
            <a:off x="218440" y="123825"/>
            <a:ext cx="4570095" cy="628015"/>
          </a:xfrm>
        </p:spPr>
        <p:txBody>
          <a:bodyPr/>
          <a:lstStyle/>
          <a:p>
            <a:r>
              <a:rPr lang="zh-CN" altLang="en-US" dirty="0" smtClean="0">
                <a:latin typeface="+mj-ea"/>
                <a:ea typeface="+mj-ea"/>
              </a:rPr>
              <a:t>能做多大</a:t>
            </a:r>
            <a:r>
              <a:rPr lang="en-US" altLang="zh-CN" dirty="0" smtClean="0">
                <a:latin typeface="+mj-ea"/>
                <a:ea typeface="+mj-ea"/>
              </a:rPr>
              <a:t>——</a:t>
            </a:r>
            <a:r>
              <a:rPr lang="zh-CN" altLang="en-US" dirty="0" smtClean="0">
                <a:latin typeface="+mj-ea"/>
                <a:ea typeface="+mj-ea"/>
              </a:rPr>
              <a:t>竞</a:t>
            </a:r>
            <a:r>
              <a:rPr lang="zh-CN" altLang="en-US" dirty="0">
                <a:latin typeface="+mj-ea"/>
                <a:ea typeface="+mj-ea"/>
              </a:rPr>
              <a:t>品分析</a:t>
            </a:r>
          </a:p>
        </p:txBody>
      </p:sp>
      <p:sp>
        <p:nvSpPr>
          <p:cNvPr id="32" name="文本框 31"/>
          <p:cNvSpPr txBox="1"/>
          <p:nvPr/>
        </p:nvSpPr>
        <p:spPr>
          <a:xfrm>
            <a:off x="9334500" y="1463675"/>
            <a:ext cx="2180590" cy="92202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车载无人机库随到随用，</a:t>
            </a:r>
            <a:r>
              <a:rPr lang="zh-CN" altLang="en-US">
                <a:solidFill>
                  <a:schemeClr val="accent4"/>
                </a:solidFill>
                <a:latin typeface="Adobe 黑体 Std R" panose="020B0400000000000000" charset="-122"/>
                <a:ea typeface="Adobe 黑体 Std R" panose="020B0400000000000000" charset="-122"/>
              </a:rPr>
              <a:t>成本低</a:t>
            </a:r>
            <a:r>
              <a:rPr lang="zh-CN" altLang="en-US">
                <a:solidFill>
                  <a:schemeClr val="bg1"/>
                </a:solidFill>
                <a:latin typeface="Adobe 黑体 Std R" panose="020B0400000000000000" charset="-122"/>
                <a:ea typeface="Adobe 黑体 Std R" panose="020B0400000000000000" charset="-122"/>
              </a:rPr>
              <a:t>，</a:t>
            </a:r>
            <a:r>
              <a:rPr lang="zh-CN" altLang="en-US">
                <a:solidFill>
                  <a:schemeClr val="accent4"/>
                </a:solidFill>
                <a:latin typeface="Adobe 黑体 Std R" panose="020B0400000000000000" charset="-122"/>
                <a:ea typeface="Adobe 黑体 Std R" panose="020B0400000000000000" charset="-122"/>
              </a:rPr>
              <a:t>易维护</a:t>
            </a:r>
          </a:p>
        </p:txBody>
      </p:sp>
      <p:sp>
        <p:nvSpPr>
          <p:cNvPr id="39" name="内容占位符 30"/>
          <p:cNvSpPr>
            <a:spLocks noGrp="1"/>
          </p:cNvSpPr>
          <p:nvPr/>
        </p:nvSpPr>
        <p:spPr>
          <a:xfrm>
            <a:off x="570865" y="3383915"/>
            <a:ext cx="2098675" cy="128778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仅缺陷图片做为反馈结果，</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效率低</a:t>
            </a: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用户体验差</a:t>
            </a:r>
            <a:endParaRPr lang="zh-CN" altLang="en-US" sz="1800" dirty="0">
              <a:solidFill>
                <a:schemeClr val="accent4"/>
              </a:solidFill>
            </a:endParaRPr>
          </a:p>
          <a:p>
            <a:endParaRPr lang="zh-CN" altLang="en-US" sz="1800" dirty="0"/>
          </a:p>
        </p:txBody>
      </p:sp>
      <p:sp>
        <p:nvSpPr>
          <p:cNvPr id="43" name="内容占位符 30"/>
          <p:cNvSpPr>
            <a:spLocks noGrp="1"/>
          </p:cNvSpPr>
          <p:nvPr/>
        </p:nvSpPr>
        <p:spPr>
          <a:xfrm>
            <a:off x="548957" y="5006975"/>
            <a:ext cx="2098675" cy="1499235"/>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latin typeface="Adobe 黑体 Std R" panose="020B0400000000000000" charset="-122"/>
                <a:ea typeface="Adobe 黑体 Std R" panose="020B0400000000000000" charset="-122"/>
                <a:sym typeface="+mn-ea"/>
              </a:rPr>
              <a:t>采用云计算方式支持人工智能计算，</a:t>
            </a:r>
            <a:r>
              <a:rPr sz="1800" dirty="0">
                <a:solidFill>
                  <a:schemeClr val="accent4"/>
                </a:solidFill>
                <a:latin typeface="Adobe 黑体 Std R" panose="020B0400000000000000" charset="-122"/>
                <a:ea typeface="Adobe 黑体 Std R" panose="020B0400000000000000" charset="-122"/>
                <a:sym typeface="+mn-ea"/>
              </a:rPr>
              <a:t>完全依赖网络信号</a:t>
            </a:r>
            <a:endParaRPr lang="zh-CN" altLang="en-US" sz="1800" dirty="0">
              <a:solidFill>
                <a:schemeClr val="accent4"/>
              </a:solidFill>
              <a:latin typeface="Adobe 黑体 Std R" panose="020B0400000000000000" charset="-122"/>
              <a:ea typeface="Adobe 黑体 Std R" panose="020B0400000000000000" charset="-122"/>
              <a:sym typeface="+mn-ea"/>
            </a:endParaRPr>
          </a:p>
        </p:txBody>
      </p:sp>
      <p:sp>
        <p:nvSpPr>
          <p:cNvPr id="44" name="文本框 43"/>
          <p:cNvSpPr txBox="1"/>
          <p:nvPr/>
        </p:nvSpPr>
        <p:spPr>
          <a:xfrm>
            <a:off x="9334500" y="3268345"/>
            <a:ext cx="2094230" cy="119888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利用深度学习算法</a:t>
            </a:r>
            <a:r>
              <a:rPr lang="zh-CN" altLang="en-US">
                <a:solidFill>
                  <a:schemeClr val="accent4"/>
                </a:solidFill>
                <a:latin typeface="Adobe 黑体 Std R" panose="020B0400000000000000" charset="-122"/>
                <a:ea typeface="Adobe 黑体 Std R" panose="020B0400000000000000" charset="-122"/>
              </a:rPr>
              <a:t>自动分类并命名，</a:t>
            </a:r>
            <a:r>
              <a:rPr lang="zh-CN" altLang="en-US">
                <a:solidFill>
                  <a:schemeClr val="accent4"/>
                </a:solidFill>
                <a:latin typeface="Adobe 黑体 Std R" panose="020B0400000000000000" charset="-122"/>
                <a:ea typeface="Adobe 黑体 Std R" panose="020B0400000000000000" charset="-122"/>
                <a:sym typeface="+mn-ea"/>
              </a:rPr>
              <a:t>生成缺陷报表</a:t>
            </a:r>
            <a:r>
              <a:rPr lang="zh-CN" altLang="en-US">
                <a:solidFill>
                  <a:schemeClr val="bg1"/>
                </a:solidFill>
                <a:latin typeface="Adobe 黑体 Std R" panose="020B0400000000000000" charset="-122"/>
                <a:ea typeface="Adobe 黑体 Std R" panose="020B0400000000000000" charset="-122"/>
                <a:sym typeface="+mn-ea"/>
              </a:rPr>
              <a:t>，</a:t>
            </a:r>
            <a:r>
              <a:rPr lang="zh-CN" altLang="en-US">
                <a:solidFill>
                  <a:schemeClr val="bg2"/>
                </a:solidFill>
                <a:latin typeface="Adobe 黑体 Std R" panose="020B0400000000000000" charset="-122"/>
                <a:ea typeface="Adobe 黑体 Std R" panose="020B0400000000000000" charset="-122"/>
                <a:sym typeface="+mn-ea"/>
              </a:rPr>
              <a:t>流程简洁</a:t>
            </a:r>
          </a:p>
        </p:txBody>
      </p:sp>
      <p:sp>
        <p:nvSpPr>
          <p:cNvPr id="45" name="文本框 44"/>
          <p:cNvSpPr txBox="1"/>
          <p:nvPr/>
        </p:nvSpPr>
        <p:spPr>
          <a:xfrm>
            <a:off x="9334500" y="4830445"/>
            <a:ext cx="2094230" cy="1476375"/>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搭载妙算</a:t>
            </a:r>
            <a:r>
              <a:rPr lang="en-US" altLang="zh-CN">
                <a:solidFill>
                  <a:schemeClr val="bg1"/>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网络进攻</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做到高实时</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低能耗</a:t>
            </a:r>
            <a:endParaRPr lang="zh-CN" altLang="en-US">
              <a:solidFill>
                <a:schemeClr val="accent4"/>
              </a:solidFill>
              <a:latin typeface="Adobe 黑体 Std R" panose="020B0400000000000000" charset="-122"/>
              <a:ea typeface="Adobe 黑体 Std R" panose="020B0400000000000000" charset="-122"/>
            </a:endParaRPr>
          </a:p>
        </p:txBody>
      </p:sp>
      <p:sp>
        <p:nvSpPr>
          <p:cNvPr id="2" name="文本框 1"/>
          <p:cNvSpPr txBox="1"/>
          <p:nvPr/>
        </p:nvSpPr>
        <p:spPr>
          <a:xfrm>
            <a:off x="1598295" y="845820"/>
            <a:ext cx="2995295" cy="368300"/>
          </a:xfrm>
          <a:prstGeom prst="rect">
            <a:avLst/>
          </a:prstGeom>
          <a:noFill/>
        </p:spPr>
        <p:txBody>
          <a:bodyPr wrap="square" rtlCol="0">
            <a:spAutoFit/>
          </a:bodyPr>
          <a:lstStyle/>
          <a:p>
            <a:r>
              <a:rPr lang="zh-CN" altLang="en-US">
                <a:solidFill>
                  <a:schemeClr val="bg2"/>
                </a:solidFill>
              </a:rPr>
              <a:t>现有智能巡检产品</a:t>
            </a:r>
          </a:p>
        </p:txBody>
      </p:sp>
      <p:sp>
        <p:nvSpPr>
          <p:cNvPr id="3" name="文本框 2"/>
          <p:cNvSpPr txBox="1"/>
          <p:nvPr/>
        </p:nvSpPr>
        <p:spPr>
          <a:xfrm>
            <a:off x="7531100" y="845820"/>
            <a:ext cx="2995295" cy="368300"/>
          </a:xfrm>
          <a:prstGeom prst="rect">
            <a:avLst/>
          </a:prstGeom>
          <a:noFill/>
        </p:spPr>
        <p:txBody>
          <a:bodyPr wrap="square" rtlCol="0">
            <a:spAutoFit/>
          </a:bodyPr>
          <a:lstStyle/>
          <a:p>
            <a:r>
              <a:rPr lang="zh-CN" altLang="en-US">
                <a:solidFill>
                  <a:schemeClr val="bg2"/>
                </a:solidFill>
              </a:rPr>
              <a:t>我团队智能巡检方案产品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4775" y="144145"/>
            <a:ext cx="2828925" cy="628015"/>
          </a:xfrm>
        </p:spPr>
        <p:txBody>
          <a:bodyPr/>
          <a:lstStyle/>
          <a:p>
            <a:r>
              <a:rPr lang="en-US" altLang="zh-CN" dirty="0">
                <a:latin typeface="+mj-ea"/>
                <a:ea typeface="+mj-ea"/>
              </a:rPr>
              <a:t> </a:t>
            </a:r>
            <a:r>
              <a:rPr sz="1600" dirty="0">
                <a:latin typeface="+mj-ea"/>
                <a:ea typeface="+mj-ea"/>
              </a:rPr>
              <a:t>能做多大</a:t>
            </a:r>
            <a:r>
              <a:rPr lang="en-US" altLang="zh-CN" sz="1600" dirty="0">
                <a:latin typeface="+mj-ea"/>
                <a:ea typeface="+mj-ea"/>
              </a:rPr>
              <a:t>——</a:t>
            </a:r>
            <a:r>
              <a:rPr lang="zh-CN" altLang="zh-CN" sz="1600" dirty="0">
                <a:latin typeface="+mj-ea"/>
                <a:ea typeface="+mj-ea"/>
              </a:rPr>
              <a:t>项目优势</a:t>
            </a:r>
          </a:p>
        </p:txBody>
      </p:sp>
      <p:sp>
        <p:nvSpPr>
          <p:cNvPr id="4" name="文本框 3"/>
          <p:cNvSpPr txBox="1"/>
          <p:nvPr/>
        </p:nvSpPr>
        <p:spPr>
          <a:xfrm>
            <a:off x="1068417" y="2362835"/>
            <a:ext cx="584775" cy="2238219"/>
          </a:xfrm>
          <a:prstGeom prst="rect">
            <a:avLst/>
          </a:prstGeom>
          <a:noFill/>
        </p:spPr>
        <p:txBody>
          <a:bodyPr vert="eaVert" wrap="square" rtlCol="0">
            <a:spAutoFit/>
          </a:bodyPr>
          <a:lstStyle/>
          <a:p>
            <a:r>
              <a:rPr lang="zh-CN" altLang="en-US" sz="2600" dirty="0">
                <a:solidFill>
                  <a:schemeClr val="bg1"/>
                </a:solidFill>
                <a:latin typeface="华文中宋" panose="02010600040101010101" charset="-122"/>
                <a:ea typeface="华文中宋" panose="02010600040101010101" charset="-122"/>
              </a:rPr>
              <a:t>方案特点</a:t>
            </a:r>
          </a:p>
        </p:txBody>
      </p:sp>
      <p:sp>
        <p:nvSpPr>
          <p:cNvPr id="5" name="文本框 4"/>
          <p:cNvSpPr txBox="1"/>
          <p:nvPr/>
        </p:nvSpPr>
        <p:spPr>
          <a:xfrm>
            <a:off x="3051714" y="1147505"/>
            <a:ext cx="1657985" cy="36830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性价高</a:t>
            </a:r>
          </a:p>
        </p:txBody>
      </p:sp>
      <p:sp>
        <p:nvSpPr>
          <p:cNvPr id="6" name="文本框 5"/>
          <p:cNvSpPr txBox="1"/>
          <p:nvPr/>
        </p:nvSpPr>
        <p:spPr>
          <a:xfrm>
            <a:off x="3051714" y="5148005"/>
            <a:ext cx="876935" cy="368300"/>
          </a:xfrm>
          <a:prstGeom prst="rect">
            <a:avLst/>
          </a:prstGeom>
          <a:noFill/>
        </p:spPr>
        <p:txBody>
          <a:bodyPr wrap="square" rtlCol="0">
            <a:spAutoFit/>
          </a:bodyPr>
          <a:lstStyle/>
          <a:p>
            <a:r>
              <a:rPr lang="zh-CN" altLang="en-US" dirty="0">
                <a:solidFill>
                  <a:schemeClr val="bg1"/>
                </a:solidFill>
                <a:latin typeface="华文中宋" panose="02010600040101010101" charset="-122"/>
                <a:ea typeface="华文中宋" panose="02010600040101010101" charset="-122"/>
                <a:sym typeface="+mn-ea"/>
              </a:rPr>
              <a:t>精度准</a:t>
            </a:r>
          </a:p>
        </p:txBody>
      </p:sp>
      <p:sp>
        <p:nvSpPr>
          <p:cNvPr id="7" name="文本框 6"/>
          <p:cNvSpPr txBox="1"/>
          <p:nvPr/>
        </p:nvSpPr>
        <p:spPr>
          <a:xfrm>
            <a:off x="3051714" y="3214430"/>
            <a:ext cx="1127125" cy="36830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效率高</a:t>
            </a:r>
          </a:p>
        </p:txBody>
      </p:sp>
      <p:sp>
        <p:nvSpPr>
          <p:cNvPr id="9" name="文本框 8"/>
          <p:cNvSpPr txBox="1"/>
          <p:nvPr/>
        </p:nvSpPr>
        <p:spPr>
          <a:xfrm>
            <a:off x="7424959" y="4871145"/>
            <a:ext cx="2771775"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实现厘米</a:t>
            </a:r>
            <a:r>
              <a:rPr lang="zh-CN" altLang="en-US" spc="150" dirty="0" smtClean="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级</a:t>
            </a:r>
            <a:r>
              <a:rPr lang="en-US" altLang="zh-CN" spc="150" dirty="0" smtClean="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95%</a:t>
            </a:r>
            <a:r>
              <a:rPr lang="zh-CN" altLang="en-US" spc="150" dirty="0" smtClean="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准确率的</a:t>
            </a:r>
            <a:r>
              <a:rPr lang="zh-CN" altLang="en-US" spc="150" dirty="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定位精度，避免飞行事故发生</a:t>
            </a:r>
          </a:p>
        </p:txBody>
      </p:sp>
      <p:sp>
        <p:nvSpPr>
          <p:cNvPr id="10" name="文本框 9"/>
          <p:cNvSpPr txBox="1"/>
          <p:nvPr/>
        </p:nvSpPr>
        <p:spPr>
          <a:xfrm>
            <a:off x="7424959" y="2825810"/>
            <a:ext cx="3107690"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sym typeface="+mn-ea"/>
              </a:rPr>
              <a:t>流程式巡检，</a:t>
            </a:r>
            <a:r>
              <a:rPr lang="en-US" altLang="zh-CN" spc="150" dirty="0">
                <a:solidFill>
                  <a:schemeClr val="bg1"/>
                </a:solidFill>
                <a:uFillTx/>
                <a:latin typeface="Adobe 黑体 Std R" panose="020B0400000000000000" charset="-122"/>
                <a:ea typeface="Adobe 黑体 Std R" panose="020B0400000000000000" charset="-122"/>
                <a:sym typeface="+mn-ea"/>
              </a:rPr>
              <a:t>1-3</a:t>
            </a:r>
            <a:r>
              <a:rPr lang="zh-CN" altLang="en-US" spc="150" dirty="0">
                <a:solidFill>
                  <a:schemeClr val="bg1"/>
                </a:solidFill>
                <a:uFillTx/>
                <a:latin typeface="Adobe 黑体 Std R" panose="020B0400000000000000" charset="-122"/>
                <a:ea typeface="Adobe 黑体 Std R" panose="020B0400000000000000" charset="-122"/>
                <a:sym typeface="+mn-ea"/>
              </a:rPr>
              <a:t>时内快发现线路故障，及时进行</a:t>
            </a:r>
            <a:r>
              <a:rPr lang="zh-CN" altLang="en-US" spc="150" dirty="0" smtClean="0">
                <a:solidFill>
                  <a:schemeClr val="bg1"/>
                </a:solidFill>
                <a:uFillTx/>
                <a:latin typeface="Adobe 黑体 Std R" panose="020B0400000000000000" charset="-122"/>
                <a:ea typeface="Adobe 黑体 Std R" panose="020B0400000000000000" charset="-122"/>
                <a:sym typeface="+mn-ea"/>
              </a:rPr>
              <a:t>处理</a:t>
            </a:r>
            <a:endParaRPr lang="zh-CN" altLang="en-US" dirty="0">
              <a:solidFill>
                <a:schemeClr val="bg1"/>
              </a:solidFill>
            </a:endParaRPr>
          </a:p>
        </p:txBody>
      </p:sp>
      <p:sp>
        <p:nvSpPr>
          <p:cNvPr id="12" name="文本框 11"/>
          <p:cNvSpPr txBox="1"/>
          <p:nvPr/>
        </p:nvSpPr>
        <p:spPr>
          <a:xfrm>
            <a:off x="2715284" y="6383032"/>
            <a:ext cx="6240145" cy="460375"/>
          </a:xfrm>
          <a:prstGeom prst="rect">
            <a:avLst/>
          </a:prstGeom>
          <a:noFill/>
        </p:spPr>
        <p:txBody>
          <a:bodyPr wrap="square" rtlCol="0">
            <a:spAutoFit/>
            <a:scene3d>
              <a:camera prst="orthographicFront"/>
              <a:lightRig rig="threePt" dir="t"/>
            </a:scene3d>
          </a:bodyPr>
          <a:lstStyle/>
          <a:p>
            <a:pPr algn="ctr"/>
            <a:r>
              <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好用省心，更加适合电力</a:t>
            </a:r>
            <a:r>
              <a:rPr lang="zh-CN" altLang="en-US" sz="24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客户</a:t>
            </a:r>
            <a:r>
              <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实际</a:t>
            </a:r>
            <a:r>
              <a:rPr lang="zh-CN" altLang="en-US" sz="24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使用</a:t>
            </a:r>
            <a:endPar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endParaRPr>
          </a:p>
        </p:txBody>
      </p:sp>
      <p:sp>
        <p:nvSpPr>
          <p:cNvPr id="15" name="圆角矩形 14"/>
          <p:cNvSpPr/>
          <p:nvPr/>
        </p:nvSpPr>
        <p:spPr>
          <a:xfrm>
            <a:off x="770068" y="2267585"/>
            <a:ext cx="1181471" cy="204216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2847879" y="372805"/>
            <a:ext cx="7618730" cy="1822450"/>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847879" y="4373305"/>
            <a:ext cx="7618730" cy="191833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847879" y="2327970"/>
            <a:ext cx="7618730" cy="1910080"/>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2933604" y="447100"/>
            <a:ext cx="1113155" cy="167703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933604" y="2423220"/>
            <a:ext cx="1113155" cy="172720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933604" y="4468555"/>
            <a:ext cx="1113155" cy="172720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descr="图片包含 户外, 船, 大, 飞行&#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9834" y="2453700"/>
            <a:ext cx="2499360" cy="1607820"/>
          </a:xfrm>
          <a:prstGeom prst="rect">
            <a:avLst/>
          </a:prstGeom>
        </p:spPr>
      </p:pic>
      <p:pic>
        <p:nvPicPr>
          <p:cNvPr id="34" name="图片 33" descr="RTK"/>
          <p:cNvPicPr>
            <a:picLocks noChangeAspect="1"/>
          </p:cNvPicPr>
          <p:nvPr/>
        </p:nvPicPr>
        <p:blipFill>
          <a:blip r:embed="rId5"/>
          <a:stretch>
            <a:fillRect/>
          </a:stretch>
        </p:blipFill>
        <p:spPr>
          <a:xfrm>
            <a:off x="4553489" y="4600635"/>
            <a:ext cx="2505710" cy="1586230"/>
          </a:xfrm>
          <a:prstGeom prst="rect">
            <a:avLst/>
          </a:prstGeom>
        </p:spPr>
      </p:pic>
      <p:sp>
        <p:nvSpPr>
          <p:cNvPr id="14" name="文本框 13"/>
          <p:cNvSpPr txBox="1"/>
          <p:nvPr/>
        </p:nvSpPr>
        <p:spPr>
          <a:xfrm>
            <a:off x="7358919" y="870645"/>
            <a:ext cx="3107690"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sym typeface="+mn-ea"/>
              </a:rPr>
              <a:t>解放人工，减少培训飞手</a:t>
            </a:r>
            <a:r>
              <a:rPr lang="zh-CN" altLang="en-US" spc="150" dirty="0" smtClean="0">
                <a:solidFill>
                  <a:schemeClr val="bg1"/>
                </a:solidFill>
                <a:uFillTx/>
                <a:latin typeface="Adobe 黑体 Std R" panose="020B0400000000000000" charset="-122"/>
                <a:ea typeface="Adobe 黑体 Std R" panose="020B0400000000000000" charset="-122"/>
                <a:sym typeface="+mn-ea"/>
              </a:rPr>
              <a:t>费用 </a:t>
            </a:r>
            <a:r>
              <a:rPr lang="en-US" altLang="zh-CN" spc="150" dirty="0" smtClean="0">
                <a:solidFill>
                  <a:schemeClr val="bg1"/>
                </a:solidFill>
                <a:uFillTx/>
                <a:latin typeface="Adobe 黑体 Std R" panose="020B0400000000000000" charset="-122"/>
                <a:ea typeface="Adobe 黑体 Std R" panose="020B0400000000000000" charset="-122"/>
                <a:sym typeface="+mn-ea"/>
              </a:rPr>
              <a:t>20</a:t>
            </a:r>
            <a:r>
              <a:rPr lang="en-US" altLang="zh-CN" spc="150" dirty="0" smtClean="0">
                <a:solidFill>
                  <a:schemeClr val="bg1"/>
                </a:solidFill>
                <a:latin typeface="Adobe 黑体 Std R" panose="020B0400000000000000" charset="-122"/>
                <a:ea typeface="Adobe 黑体 Std R" panose="020B0400000000000000" charset="-122"/>
                <a:sym typeface="+mn-ea"/>
              </a:rPr>
              <a:t>%</a:t>
            </a:r>
            <a:r>
              <a:rPr lang="zh-CN" altLang="en-US" spc="150" dirty="0" smtClean="0">
                <a:solidFill>
                  <a:schemeClr val="bg1"/>
                </a:solidFill>
                <a:uFillTx/>
                <a:latin typeface="Adobe 黑体 Std R" panose="020B0400000000000000" charset="-122"/>
                <a:ea typeface="Adobe 黑体 Std R" panose="020B0400000000000000" charset="-122"/>
                <a:sym typeface="+mn-ea"/>
              </a:rPr>
              <a:t>，</a:t>
            </a:r>
            <a:r>
              <a:rPr lang="zh-CN" altLang="en-US" spc="150" dirty="0">
                <a:solidFill>
                  <a:schemeClr val="bg1"/>
                </a:solidFill>
                <a:uFillTx/>
                <a:latin typeface="Adobe 黑体 Std R" panose="020B0400000000000000" charset="-122"/>
                <a:ea typeface="Adobe 黑体 Std R" panose="020B0400000000000000" charset="-122"/>
                <a:sym typeface="+mn-ea"/>
              </a:rPr>
              <a:t>降低用工</a:t>
            </a:r>
            <a:r>
              <a:rPr lang="zh-CN" altLang="en-US" spc="150" dirty="0" smtClean="0">
                <a:solidFill>
                  <a:schemeClr val="bg1"/>
                </a:solidFill>
                <a:uFillTx/>
                <a:latin typeface="Adobe 黑体 Std R" panose="020B0400000000000000" charset="-122"/>
                <a:ea typeface="Adobe 黑体 Std R" panose="020B0400000000000000" charset="-122"/>
                <a:sym typeface="+mn-ea"/>
              </a:rPr>
              <a:t>成本</a:t>
            </a:r>
            <a:r>
              <a:rPr lang="en-US" altLang="zh-CN" spc="150" dirty="0" smtClean="0">
                <a:solidFill>
                  <a:schemeClr val="bg1"/>
                </a:solidFill>
                <a:uFillTx/>
                <a:latin typeface="Adobe 黑体 Std R" panose="020B0400000000000000" charset="-122"/>
                <a:ea typeface="Adobe 黑体 Std R" panose="020B0400000000000000" charset="-122"/>
                <a:sym typeface="+mn-ea"/>
              </a:rPr>
              <a:t>30%</a:t>
            </a:r>
            <a:endParaRPr lang="zh-CN" altLang="en-US" dirty="0">
              <a:solidFill>
                <a:schemeClr val="bg1"/>
              </a:solidFill>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9835" y="549017"/>
            <a:ext cx="2499360" cy="1565275"/>
          </a:xfrm>
          <a:prstGeom prst="rect">
            <a:avLst/>
          </a:prstGeom>
        </p:spPr>
      </p:pic>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36309" y="4502543"/>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河北省输电线路长度：</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100,769</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km</a:t>
            </a:r>
          </a:p>
          <a:p>
            <a:pPr fontAlgn="auto">
              <a:lnSpc>
                <a:spcPct val="15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若占据</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10%</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市场</a:t>
            </a:r>
          </a:p>
          <a:p>
            <a:pPr fontAlgn="auto">
              <a:lnSpc>
                <a:spcPct val="150000"/>
              </a:lnSpc>
            </a:pP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每年</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利润</a:t>
            </a:r>
            <a:r>
              <a:rPr lang="zh-CN" altLang="en-US" sz="1900" spc="150" dirty="0">
                <a:solidFill>
                  <a:schemeClr val="bg1"/>
                </a:solidFill>
                <a:latin typeface="黑体" panose="02010609060101010101" charset="-122"/>
                <a:ea typeface="Adobe 黑体 Std R" panose="020B0400000000000000" charset="-122"/>
                <a:cs typeface="黑体" panose="02010609060101010101" charset="-122"/>
              </a:rPr>
              <a:t>共</a:t>
            </a:r>
            <a:r>
              <a:rPr lang="en-US" altLang="zh-CN" sz="1900" spc="150" dirty="0">
                <a:solidFill>
                  <a:schemeClr val="accent4"/>
                </a:solidFill>
                <a:latin typeface="黑体" panose="02010609060101010101" charset="-122"/>
                <a:ea typeface="Adobe 黑体 Std R" panose="020B0400000000000000" charset="-122"/>
                <a:cs typeface="黑体" panose="02010609060101010101" charset="-122"/>
              </a:rPr>
              <a:t>201</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万元</a:t>
            </a:r>
          </a:p>
        </p:txBody>
      </p:sp>
      <p:sp>
        <p:nvSpPr>
          <p:cNvPr id="9" name="文本框 8"/>
          <p:cNvSpPr txBox="1"/>
          <p:nvPr/>
        </p:nvSpPr>
        <p:spPr>
          <a:xfrm>
            <a:off x="8874760" y="4502542"/>
            <a:ext cx="316484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全国线路长度：</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1,892,477</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千米</a:t>
            </a:r>
          </a:p>
          <a:p>
            <a:pPr fontAlgn="auto">
              <a:lnSpc>
                <a:spcPct val="15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每</a:t>
            </a: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占领</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5</a:t>
            </a:r>
            <a:r>
              <a:rPr lang="en-US" altLang="zh-CN" sz="1900" spc="150" dirty="0" smtClean="0">
                <a:solidFill>
                  <a:schemeClr val="bg2"/>
                </a:solidFill>
                <a:latin typeface="黑体" panose="02010609060101010101" charset="-122"/>
                <a:ea typeface="Adobe 黑体 Std R" panose="020B0400000000000000" charset="-122"/>
                <a:cs typeface="黑体" panose="02010609060101010101" charset="-122"/>
              </a:rPr>
              <a:t>%</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市场</a:t>
            </a:r>
          </a:p>
          <a:p>
            <a:pPr fontAlgn="auto">
              <a:lnSpc>
                <a:spcPct val="150000"/>
              </a:lnSpc>
            </a:pP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每年</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利润</a:t>
            </a:r>
            <a:r>
              <a:rPr lang="zh-CN" altLang="en-US" sz="1900" spc="150" dirty="0" smtClean="0">
                <a:solidFill>
                  <a:schemeClr val="bg1"/>
                </a:solidFill>
                <a:latin typeface="黑体" panose="02010609060101010101" charset="-122"/>
                <a:ea typeface="Adobe 黑体 Std R" panose="020B0400000000000000" charset="-122"/>
                <a:cs typeface="黑体" panose="02010609060101010101" charset="-122"/>
              </a:rPr>
              <a:t>共增加</a:t>
            </a:r>
            <a:r>
              <a:rPr lang="en-US" altLang="zh-CN" sz="1900" spc="150" dirty="0" smtClean="0">
                <a:solidFill>
                  <a:schemeClr val="accent4"/>
                </a:solidFill>
                <a:latin typeface="黑体" panose="02010609060101010101" charset="-122"/>
                <a:ea typeface="Adobe 黑体 Std R" panose="020B0400000000000000" charset="-122"/>
                <a:cs typeface="黑体" panose="02010609060101010101" charset="-122"/>
              </a:rPr>
              <a:t>3.1</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亿元</a:t>
            </a:r>
            <a:endParaRPr lang="zh-CN" altLang="en-US" sz="1900" spc="150" dirty="0">
              <a:solidFill>
                <a:schemeClr val="bg2"/>
              </a:solidFill>
              <a:latin typeface="黑体" panose="02010609060101010101" charset="-122"/>
              <a:ea typeface="Adobe 黑体 Std R" panose="020B0400000000000000" charset="-122"/>
              <a:cs typeface="黑体" panose="02010609060101010101" charset="-122"/>
            </a:endParaRPr>
          </a:p>
        </p:txBody>
      </p:sp>
      <p:sp>
        <p:nvSpPr>
          <p:cNvPr id="11" name="文本框 10"/>
          <p:cNvSpPr txBox="1"/>
          <p:nvPr/>
        </p:nvSpPr>
        <p:spPr>
          <a:xfrm>
            <a:off x="368616" y="3157268"/>
            <a:ext cx="4947921" cy="2967479"/>
          </a:xfrm>
          <a:prstGeom prst="rect">
            <a:avLst/>
          </a:prstGeom>
          <a:noFill/>
        </p:spPr>
        <p:txBody>
          <a:bodyPr wrap="square" rtlCol="0">
            <a:spAutoFit/>
          </a:bodyPr>
          <a:lstStyle/>
          <a:p>
            <a:pPr indent="0" fontAlgn="auto">
              <a:lnSpc>
                <a:spcPct val="150000"/>
              </a:lnSpc>
            </a:pPr>
            <a:r>
              <a:rPr lang="zh-CN" altLang="en-US" sz="1600" spc="100" dirty="0">
                <a:solidFill>
                  <a:srgbClr val="FFC000"/>
                </a:solidFill>
                <a:latin typeface="黑体" panose="02010609060101010101" charset="-122"/>
                <a:ea typeface="Adobe 黑体 Std R" panose="020B0400000000000000" charset="-122"/>
                <a:cs typeface="黑体" panose="02010609060101010101" charset="-122"/>
              </a:rPr>
              <a:t>解决方案</a:t>
            </a:r>
            <a:r>
              <a:rPr lang="zh-CN" altLang="en-US" sz="1600" spc="100" dirty="0">
                <a:solidFill>
                  <a:srgbClr val="FFC000"/>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cs typeface="黑体" panose="02010609060101010101" charset="-122"/>
              </a:rPr>
              <a:t>定价</a:t>
            </a:r>
            <a:endParaRPr lang="zh-CN" altLang="en-US" sz="1600" spc="100" dirty="0">
              <a:solidFill>
                <a:srgbClr val="FFC000"/>
              </a:solidFill>
              <a:latin typeface="黑体" panose="02010609060101010101" charset="-122"/>
              <a:ea typeface="Adobe 黑体 Std R" panose="020B0400000000000000" charset="-122"/>
              <a:cs typeface="黑体" panose="02010609060101010101" charset="-122"/>
            </a:endParaRPr>
          </a:p>
          <a:p>
            <a:pPr marL="342900" indent="0" algn="l" fontAlgn="auto">
              <a:lnSpc>
                <a:spcPct val="150000"/>
              </a:lnSpc>
              <a:buFont typeface="Wingdings" panose="05000000000000000000" charset="0"/>
              <a:buChar char="Ø"/>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顾客定价法</a:t>
            </a:r>
          </a:p>
          <a:p>
            <a:pPr indent="0" algn="l" fontAlgn="auto">
              <a:lnSpc>
                <a:spcPct val="100000"/>
              </a:lnSpc>
              <a:buFont typeface="Arial" panose="020B0604020202020204" pitchFamily="34" charset="0"/>
              <a:buNone/>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     根据电力公司客户实际情况：</a:t>
            </a:r>
          </a:p>
          <a:p>
            <a:pPr indent="0" algn="l" fontAlgn="auto">
              <a:lnSpc>
                <a:spcPct val="100000"/>
              </a:lnSpc>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     顾客每次至少起购</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rPr>
              <a:t>30</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公里长度线路；</a:t>
            </a:r>
          </a:p>
          <a:p>
            <a:pPr marL="285750" indent="0" algn="l" fontAlgn="auto">
              <a:lnSpc>
                <a:spcPct val="150000"/>
              </a:lnSpc>
              <a:spcBef>
                <a:spcPts val="100"/>
              </a:spcBef>
              <a:buFont typeface="Wingdings" panose="05000000000000000000" charset="0"/>
              <a:buChar char="Ø"/>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每架可</a:t>
            </a: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rPr>
              <a:t>服务</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rPr>
              <a:t>5</a:t>
            </a:r>
            <a:r>
              <a:rPr lang="en-US" altLang="zh-CN" sz="1600" spc="100" dirty="0" smtClean="0">
                <a:solidFill>
                  <a:schemeClr val="bg1"/>
                </a:solidFill>
                <a:latin typeface="黑体" panose="02010609060101010101" charset="-122"/>
                <a:ea typeface="Adobe 黑体 Std R" panose="020B0400000000000000" charset="-122"/>
                <a:cs typeface="黑体" panose="02010609060101010101" charset="-122"/>
              </a:rPr>
              <a:t>0</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千米线路</a:t>
            </a:r>
          </a:p>
          <a:p>
            <a:pPr indent="0" algn="l" fontAlgn="auto">
              <a:lnSpc>
                <a:spcPct val="100000"/>
              </a:lnSpc>
              <a:buFont typeface="Wingdings" panose="05000000000000000000" charset="0"/>
              <a:buNone/>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    每</a:t>
            </a: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sym typeface="+mn-ea"/>
              </a:rPr>
              <a:t>架平均可</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服务</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sym typeface="+mn-ea"/>
              </a:rPr>
              <a:t>5</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年</a:t>
            </a:r>
            <a:endParaRPr lang="zh-CN" altLang="en-US" sz="1600" spc="100" dirty="0">
              <a:solidFill>
                <a:schemeClr val="bg1"/>
              </a:solidFill>
              <a:latin typeface="黑体" panose="02010609060101010101" charset="-122"/>
              <a:ea typeface="Adobe 黑体 Std R" panose="020B0400000000000000" charset="-122"/>
              <a:cs typeface="黑体" panose="02010609060101010101" charset="-122"/>
            </a:endParaRPr>
          </a:p>
          <a:p>
            <a:pPr marL="285750" indent="0" algn="l" fontAlgn="auto">
              <a:lnSpc>
                <a:spcPct val="150000"/>
              </a:lnSpc>
              <a:buFont typeface="Wingdings" panose="05000000000000000000" charset="0"/>
              <a:buChar char="Ø"/>
            </a:pP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rPr>
              <a:t>故按照订单巡检公里数为阶梯提供不同方案  套餐，包含全套软件与不同数目无人机与机库</a:t>
            </a:r>
            <a:endParaRPr lang="zh-CN" altLang="en-US" dirty="0">
              <a:solidFill>
                <a:schemeClr val="bg1"/>
              </a:solidFill>
            </a:endParaRPr>
          </a:p>
          <a:p>
            <a:endParaRPr lang="zh-CN" altLang="en-US" dirty="0">
              <a:solidFill>
                <a:schemeClr val="accent4"/>
              </a:solidFill>
            </a:endParaRPr>
          </a:p>
        </p:txBody>
      </p:sp>
      <p:sp>
        <p:nvSpPr>
          <p:cNvPr id="12" name="文本框 11"/>
          <p:cNvSpPr txBox="1"/>
          <p:nvPr/>
        </p:nvSpPr>
        <p:spPr>
          <a:xfrm>
            <a:off x="498157" y="1376410"/>
            <a:ext cx="4526915" cy="977265"/>
          </a:xfrm>
          <a:prstGeom prst="rect">
            <a:avLst/>
          </a:prstGeom>
          <a:noFill/>
        </p:spPr>
        <p:txBody>
          <a:bodyPr wrap="square" rtlCol="0">
            <a:spAutoFit/>
          </a:bodyPr>
          <a:lstStyle/>
          <a:p>
            <a:r>
              <a:rPr lang="zh-CN" altLang="en-US" sz="1600" dirty="0">
                <a:solidFill>
                  <a:srgbClr val="FFC000"/>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rPr>
              <a:t>生产成本分析</a:t>
            </a:r>
            <a:r>
              <a:rPr lang="zh-CN" altLang="en-US" sz="1600" dirty="0">
                <a:solidFill>
                  <a:schemeClr val="accent1"/>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rPr>
              <a:t> </a:t>
            </a:r>
            <a:endParaRPr lang="zh-CN" altLang="en-US" sz="1600" dirty="0">
              <a:solidFill>
                <a:schemeClr val="accent4"/>
              </a:solidFill>
              <a:latin typeface="黑体" panose="02010609060101010101" charset="-122"/>
              <a:ea typeface="Adobe 黑体 Std R" panose="020B0400000000000000" charset="-122"/>
            </a:endParaRPr>
          </a:p>
          <a:p>
            <a:pPr fontAlgn="auto">
              <a:lnSpc>
                <a:spcPct val="150000"/>
              </a:lnSpc>
            </a:pPr>
            <a:r>
              <a:rPr lang="zh-CN" altLang="en-US" sz="1600" dirty="0">
                <a:solidFill>
                  <a:schemeClr val="bg1"/>
                </a:solidFill>
                <a:latin typeface="黑体" panose="02010609060101010101" charset="-122"/>
                <a:ea typeface="Adobe 黑体 Std R" panose="020B0400000000000000" charset="-122"/>
                <a:sym typeface="+mn-ea"/>
              </a:rPr>
              <a:t>软件部分：成本固定，边际效应显著</a:t>
            </a:r>
            <a:endParaRPr lang="zh-CN" altLang="en-US" sz="1600" dirty="0">
              <a:solidFill>
                <a:schemeClr val="bg1"/>
              </a:solidFill>
              <a:latin typeface="黑体" panose="02010609060101010101" charset="-122"/>
              <a:ea typeface="Adobe 黑体 Std R" panose="020B0400000000000000" charset="-122"/>
            </a:endParaRPr>
          </a:p>
          <a:p>
            <a:pPr fontAlgn="auto">
              <a:lnSpc>
                <a:spcPct val="110000"/>
              </a:lnSpc>
            </a:pPr>
            <a:r>
              <a:rPr lang="zh-CN" altLang="en-US" sz="1600" dirty="0">
                <a:solidFill>
                  <a:schemeClr val="bg1"/>
                </a:solidFill>
                <a:latin typeface="黑体" panose="02010609060101010101" charset="-122"/>
                <a:ea typeface="Adobe 黑体 Std R" panose="020B0400000000000000" charset="-122"/>
                <a:sym typeface="+mn-ea"/>
              </a:rPr>
              <a:t>无人机等硬件部分：成本随服务里程增加</a:t>
            </a:r>
            <a:endParaRPr lang="zh-CN" altLang="en-US" sz="1600" dirty="0">
              <a:solidFill>
                <a:schemeClr val="accent4"/>
              </a:solidFill>
              <a:latin typeface="黑体" panose="02010609060101010101" charset="-122"/>
              <a:ea typeface="Adobe 黑体 Std R" panose="020B0400000000000000" charset="-122"/>
            </a:endParaRPr>
          </a:p>
        </p:txBody>
      </p:sp>
      <p:sp>
        <p:nvSpPr>
          <p:cNvPr id="6" name="文本框 5"/>
          <p:cNvSpPr txBox="1"/>
          <p:nvPr/>
        </p:nvSpPr>
        <p:spPr>
          <a:xfrm>
            <a:off x="7199163" y="3804772"/>
            <a:ext cx="3618980" cy="430887"/>
          </a:xfrm>
          <a:prstGeom prst="rect">
            <a:avLst/>
          </a:prstGeom>
          <a:noFill/>
        </p:spPr>
        <p:txBody>
          <a:bodyPr wrap="square" rtlCol="0">
            <a:spAutoFit/>
          </a:bodyPr>
          <a:lstStyle/>
          <a:p>
            <a:r>
              <a:rPr lang="zh-CN" altLang="en-US" sz="1200" dirty="0">
                <a:solidFill>
                  <a:schemeClr val="bg2"/>
                </a:solidFill>
              </a:rPr>
              <a:t>河北、全国输电线路回路</a:t>
            </a:r>
            <a:r>
              <a:rPr lang="zh-CN" altLang="en-US" sz="1200" dirty="0" smtClean="0">
                <a:solidFill>
                  <a:schemeClr val="bg2"/>
                </a:solidFill>
              </a:rPr>
              <a:t>长度</a:t>
            </a:r>
            <a:r>
              <a:rPr lang="en-US" altLang="zh-CN" sz="1200" dirty="0" smtClean="0">
                <a:solidFill>
                  <a:schemeClr val="bg2"/>
                </a:solidFill>
              </a:rPr>
              <a:t>(km)*</a:t>
            </a:r>
            <a:r>
              <a:rPr lang="zh-CN" altLang="en-US" sz="1200" dirty="0">
                <a:solidFill>
                  <a:schemeClr val="bg2"/>
                </a:solidFill>
              </a:rPr>
              <a:t>（</a:t>
            </a:r>
            <a:r>
              <a:rPr lang="en-US" altLang="zh-CN" sz="1200" dirty="0">
                <a:solidFill>
                  <a:schemeClr val="bg2"/>
                </a:solidFill>
              </a:rPr>
              <a:t>2007-2018</a:t>
            </a:r>
            <a:r>
              <a:rPr lang="zh-CN" altLang="en-US" sz="1200" dirty="0">
                <a:solidFill>
                  <a:schemeClr val="bg2"/>
                </a:solidFill>
              </a:rPr>
              <a:t>）</a:t>
            </a:r>
          </a:p>
          <a:p>
            <a:pPr algn="ctr"/>
            <a:endParaRPr lang="zh-CN" altLang="en-US" sz="1000" dirty="0">
              <a:solidFill>
                <a:schemeClr val="bg2"/>
              </a:solidFill>
            </a:endParaRPr>
          </a:p>
        </p:txBody>
      </p:sp>
      <p:sp>
        <p:nvSpPr>
          <p:cNvPr id="23" name="文本框 22"/>
          <p:cNvSpPr txBox="1"/>
          <p:nvPr/>
        </p:nvSpPr>
        <p:spPr>
          <a:xfrm>
            <a:off x="1560830" y="6400165"/>
            <a:ext cx="1976755" cy="368300"/>
          </a:xfrm>
          <a:prstGeom prst="rect">
            <a:avLst/>
          </a:prstGeom>
          <a:noFill/>
          <a:ln w="12700">
            <a:solidFill>
              <a:schemeClr val="bg2"/>
            </a:solidFill>
          </a:ln>
        </p:spPr>
        <p:txBody>
          <a:bodyPr wrap="square" rtlCol="0">
            <a:spAutoFit/>
          </a:bodyPr>
          <a:lstStyle/>
          <a:p>
            <a:r>
              <a:rPr lang="zh-CN" altLang="en-US">
                <a:solidFill>
                  <a:schemeClr val="bg2"/>
                </a:solidFill>
              </a:rPr>
              <a:t>成本分析与定价</a:t>
            </a:r>
          </a:p>
        </p:txBody>
      </p:sp>
      <p:sp>
        <p:nvSpPr>
          <p:cNvPr id="24" name="文本框 23"/>
          <p:cNvSpPr txBox="1"/>
          <p:nvPr/>
        </p:nvSpPr>
        <p:spPr>
          <a:xfrm>
            <a:off x="7886700" y="6400165"/>
            <a:ext cx="1976755" cy="368300"/>
          </a:xfrm>
          <a:prstGeom prst="rect">
            <a:avLst/>
          </a:prstGeom>
          <a:noFill/>
          <a:ln w="12700">
            <a:solidFill>
              <a:schemeClr val="bg2"/>
            </a:solidFill>
          </a:ln>
        </p:spPr>
        <p:txBody>
          <a:bodyPr wrap="square" rtlCol="0">
            <a:spAutoFit/>
          </a:bodyPr>
          <a:lstStyle/>
          <a:p>
            <a:r>
              <a:rPr lang="zh-CN" altLang="en-US">
                <a:solidFill>
                  <a:schemeClr val="bg2"/>
                </a:solidFill>
              </a:rPr>
              <a:t>市场规模与空间</a:t>
            </a:r>
          </a:p>
        </p:txBody>
      </p:sp>
      <p:sp>
        <p:nvSpPr>
          <p:cNvPr id="2" name="矩形 1"/>
          <p:cNvSpPr/>
          <p:nvPr/>
        </p:nvSpPr>
        <p:spPr>
          <a:xfrm>
            <a:off x="362267" y="1229090"/>
            <a:ext cx="4954270" cy="4945980"/>
          </a:xfrm>
          <a:prstGeom prst="rect">
            <a:avLst/>
          </a:prstGeom>
          <a:noFill/>
          <a:ln w="1270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362903" y="2513695"/>
            <a:ext cx="4998085" cy="889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694035" y="6601460"/>
            <a:ext cx="1881505" cy="598805"/>
          </a:xfrm>
          <a:prstGeom prst="rect">
            <a:avLst/>
          </a:prstGeom>
          <a:noFill/>
        </p:spPr>
        <p:txBody>
          <a:bodyPr wrap="square" rtlCol="0">
            <a:spAutoFit/>
          </a:bodyPr>
          <a:lstStyle/>
          <a:p>
            <a:r>
              <a:rPr lang="en-US" altLang="zh-CN" sz="1500">
                <a:solidFill>
                  <a:schemeClr val="bg2"/>
                </a:solidFill>
                <a:sym typeface="+mn-ea"/>
              </a:rPr>
              <a:t>*</a:t>
            </a:r>
            <a:r>
              <a:rPr lang="zh-CN" altLang="en-US" sz="700">
                <a:solidFill>
                  <a:schemeClr val="bg2"/>
                </a:solidFill>
                <a:sym typeface="+mn-ea"/>
              </a:rPr>
              <a:t>数据来源：中国电力企业联合会</a:t>
            </a:r>
            <a:endParaRPr lang="zh-CN" altLang="en-US">
              <a:solidFill>
                <a:schemeClr val="bg2"/>
              </a:solidFill>
            </a:endParaRPr>
          </a:p>
          <a:p>
            <a:endParaRPr lang="zh-CN" altLang="en-US"/>
          </a:p>
        </p:txBody>
      </p:sp>
      <p:sp>
        <p:nvSpPr>
          <p:cNvPr id="19" name="矩形 18"/>
          <p:cNvSpPr/>
          <p:nvPr/>
        </p:nvSpPr>
        <p:spPr>
          <a:xfrm>
            <a:off x="5971540" y="4320791"/>
            <a:ext cx="5806440" cy="1956184"/>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9" idx="0"/>
            <a:endCxn id="19" idx="2"/>
          </p:cNvCxnSpPr>
          <p:nvPr/>
        </p:nvCxnSpPr>
        <p:spPr>
          <a:xfrm>
            <a:off x="8874760" y="4320791"/>
            <a:ext cx="0" cy="195618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标题 20"/>
          <p:cNvSpPr>
            <a:spLocks noGrp="1"/>
          </p:cNvSpPr>
          <p:nvPr>
            <p:ph type="title"/>
          </p:nvPr>
        </p:nvSpPr>
        <p:spPr>
          <a:xfrm>
            <a:off x="229870" y="144145"/>
            <a:ext cx="4194810" cy="628015"/>
          </a:xfrm>
        </p:spPr>
        <p:txBody>
          <a:bodyPr/>
          <a:lstStyle/>
          <a:p>
            <a:r>
              <a:rPr lang="zh-CN" altLang="en-US" dirty="0">
                <a:latin typeface="+mj-ea"/>
                <a:ea typeface="+mj-ea"/>
              </a:rPr>
              <a:t>能做多大</a:t>
            </a:r>
            <a:r>
              <a:rPr lang="en-US" altLang="zh-CN" dirty="0">
                <a:latin typeface="+mj-ea"/>
                <a:ea typeface="+mj-ea"/>
              </a:rPr>
              <a:t>——</a:t>
            </a:r>
            <a:r>
              <a:rPr lang="zh-CN" altLang="en-US" dirty="0">
                <a:latin typeface="+mj-ea"/>
                <a:ea typeface="+mj-ea"/>
              </a:rPr>
              <a:t>市场分析</a:t>
            </a:r>
          </a:p>
        </p:txBody>
      </p:sp>
      <p:graphicFrame>
        <p:nvGraphicFramePr>
          <p:cNvPr id="18" name="图表 17"/>
          <p:cNvGraphicFramePr/>
          <p:nvPr>
            <p:extLst>
              <p:ext uri="{D42A27DB-BD31-4B8C-83A1-F6EECF244321}">
                <p14:modId xmlns:p14="http://schemas.microsoft.com/office/powerpoint/2010/main" val="3888468120"/>
              </p:ext>
            </p:extLst>
          </p:nvPr>
        </p:nvGraphicFramePr>
        <p:xfrm>
          <a:off x="5933607" y="1122831"/>
          <a:ext cx="5844373" cy="2796924"/>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投资亮点</a:t>
            </a:r>
          </a:p>
        </p:txBody>
      </p:sp>
      <p:pic>
        <p:nvPicPr>
          <p:cNvPr id="3079" name="Picture 3"/>
          <p:cNvPicPr>
            <a:picLocks noChangeAspect="1"/>
          </p:cNvPicPr>
          <p:nvPr/>
        </p:nvPicPr>
        <p:blipFill>
          <a:blip r:embed="rId3">
            <a:lum bright="90000" contrast="-36000"/>
          </a:blip>
          <a:srcRect l="2766" r="7204" b="57678"/>
          <a:stretch>
            <a:fillRect/>
          </a:stretch>
        </p:blipFill>
        <p:spPr>
          <a:xfrm rot="-5400000" flipV="1">
            <a:off x="-471805" y="3655695"/>
            <a:ext cx="5340350" cy="81280"/>
          </a:xfrm>
          <a:prstGeom prst="rect">
            <a:avLst/>
          </a:prstGeom>
          <a:noFill/>
          <a:ln w="9525">
            <a:noFill/>
          </a:ln>
        </p:spPr>
      </p:pic>
      <p:pic>
        <p:nvPicPr>
          <p:cNvPr id="7" name="Picture 3"/>
          <p:cNvPicPr>
            <a:picLocks noChangeAspect="1"/>
          </p:cNvPicPr>
          <p:nvPr/>
        </p:nvPicPr>
        <p:blipFill>
          <a:blip r:embed="rId3">
            <a:lum bright="90000" contrast="-36000"/>
          </a:blip>
          <a:srcRect l="2766" r="7204" b="57678"/>
          <a:stretch>
            <a:fillRect/>
          </a:stretch>
        </p:blipFill>
        <p:spPr>
          <a:xfrm rot="-5400000" flipV="1">
            <a:off x="2130425" y="3655695"/>
            <a:ext cx="5340350" cy="81280"/>
          </a:xfrm>
          <a:prstGeom prst="rect">
            <a:avLst/>
          </a:prstGeom>
          <a:noFill/>
          <a:ln w="9525">
            <a:noFill/>
          </a:ln>
        </p:spPr>
      </p:pic>
      <p:pic>
        <p:nvPicPr>
          <p:cNvPr id="8" name="Picture 3"/>
          <p:cNvPicPr>
            <a:picLocks noChangeAspect="1"/>
          </p:cNvPicPr>
          <p:nvPr/>
        </p:nvPicPr>
        <p:blipFill>
          <a:blip r:embed="rId3">
            <a:lum bright="90000" contrast="-36000"/>
          </a:blip>
          <a:srcRect l="2766" r="7204" b="57678"/>
          <a:stretch>
            <a:fillRect/>
          </a:stretch>
        </p:blipFill>
        <p:spPr>
          <a:xfrm rot="-5400000" flipV="1">
            <a:off x="4732655" y="3655695"/>
            <a:ext cx="5340350" cy="81280"/>
          </a:xfrm>
          <a:prstGeom prst="rect">
            <a:avLst/>
          </a:prstGeom>
          <a:noFill/>
          <a:ln w="9525">
            <a:noFill/>
          </a:ln>
        </p:spPr>
      </p:pic>
      <p:pic>
        <p:nvPicPr>
          <p:cNvPr id="9" name="Picture 3"/>
          <p:cNvPicPr>
            <a:picLocks noChangeAspect="1"/>
          </p:cNvPicPr>
          <p:nvPr/>
        </p:nvPicPr>
        <p:blipFill>
          <a:blip r:embed="rId3">
            <a:lum bright="90000" contrast="-36000"/>
          </a:blip>
          <a:srcRect l="2766" r="7204" b="57678"/>
          <a:stretch>
            <a:fillRect/>
          </a:stretch>
        </p:blipFill>
        <p:spPr>
          <a:xfrm rot="-5400000" flipV="1">
            <a:off x="7334885" y="3655695"/>
            <a:ext cx="5340350" cy="81280"/>
          </a:xfrm>
          <a:prstGeom prst="rect">
            <a:avLst/>
          </a:prstGeom>
          <a:noFill/>
          <a:ln w="9525">
            <a:noFill/>
          </a:ln>
        </p:spPr>
      </p:pic>
      <p:sp>
        <p:nvSpPr>
          <p:cNvPr id="5" name="文本框 4"/>
          <p:cNvSpPr txBox="1"/>
          <p:nvPr/>
        </p:nvSpPr>
        <p:spPr>
          <a:xfrm>
            <a:off x="5462905" y="3020060"/>
            <a:ext cx="1115695" cy="645160"/>
          </a:xfrm>
          <a:prstGeom prst="rect">
            <a:avLst/>
          </a:prstGeom>
          <a:noFill/>
        </p:spPr>
        <p:txBody>
          <a:bodyPr wrap="square" rtlCol="0">
            <a:spAutoFit/>
          </a:bodyPr>
          <a:lstStyle/>
          <a:p>
            <a:endParaRPr lang="zh-CN" altLang="en-US"/>
          </a:p>
          <a:p>
            <a:endParaRPr lang="zh-CN" altLang="en-US"/>
          </a:p>
        </p:txBody>
      </p:sp>
      <p:sp>
        <p:nvSpPr>
          <p:cNvPr id="16" name="文本框 15"/>
          <p:cNvSpPr txBox="1"/>
          <p:nvPr/>
        </p:nvSpPr>
        <p:spPr>
          <a:xfrm>
            <a:off x="28575" y="3111045"/>
            <a:ext cx="2199005" cy="1261884"/>
          </a:xfrm>
          <a:prstGeom prst="rect">
            <a:avLst/>
          </a:prstGeom>
          <a:noFill/>
        </p:spPr>
        <p:txBody>
          <a:bodyPr wrap="square" rtlCol="0">
            <a:spAutoFit/>
          </a:bodyPr>
          <a:lstStyle/>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特高压建设</a:t>
            </a:r>
            <a:r>
              <a:rPr lang="zh-CN" altLang="en-US" sz="2000" dirty="0" smtClean="0">
                <a:solidFill>
                  <a:schemeClr val="bg1"/>
                </a:solidFill>
                <a:latin typeface="+mn-ea"/>
                <a:sym typeface="+mn-ea"/>
              </a:rPr>
              <a:t>加力</a:t>
            </a:r>
            <a:endParaRPr lang="en-US" altLang="zh-CN" sz="2000" dirty="0" smtClean="0">
              <a:solidFill>
                <a:schemeClr val="bg1"/>
              </a:solidFill>
              <a:latin typeface="+mn-ea"/>
              <a:sym typeface="+mn-ea"/>
            </a:endParaRPr>
          </a:p>
          <a:p>
            <a:pPr indent="0" algn="ctr" fontAlgn="auto">
              <a:lnSpc>
                <a:spcPct val="200000"/>
              </a:lnSpc>
              <a:buFont typeface="Arial" panose="020B0604020202020204" pitchFamily="34" charset="0"/>
              <a:buNone/>
            </a:pPr>
            <a:r>
              <a:rPr lang="zh-CN" altLang="en-US" sz="2000" dirty="0" smtClean="0">
                <a:solidFill>
                  <a:schemeClr val="bg1"/>
                </a:solidFill>
                <a:latin typeface="+mn-ea"/>
                <a:sym typeface="+mn-ea"/>
              </a:rPr>
              <a:t>线路</a:t>
            </a:r>
            <a:r>
              <a:rPr lang="zh-CN" altLang="en-US" sz="2000" dirty="0">
                <a:solidFill>
                  <a:schemeClr val="bg1"/>
                </a:solidFill>
                <a:latin typeface="+mn-ea"/>
                <a:sym typeface="+mn-ea"/>
              </a:rPr>
              <a:t>巡检需求</a:t>
            </a:r>
            <a:r>
              <a:rPr lang="zh-CN" altLang="en-US" sz="2000" dirty="0" smtClean="0">
                <a:solidFill>
                  <a:schemeClr val="bg1"/>
                </a:solidFill>
                <a:latin typeface="+mn-ea"/>
                <a:sym typeface="+mn-ea"/>
              </a:rPr>
              <a:t>大</a:t>
            </a:r>
            <a:endParaRPr lang="zh-CN" altLang="en-US" sz="2000" dirty="0">
              <a:solidFill>
                <a:schemeClr val="bg1"/>
              </a:solidFill>
            </a:endParaRPr>
          </a:p>
        </p:txBody>
      </p:sp>
      <p:sp>
        <p:nvSpPr>
          <p:cNvPr id="18" name="文本框 17"/>
          <p:cNvSpPr txBox="1"/>
          <p:nvPr/>
        </p:nvSpPr>
        <p:spPr>
          <a:xfrm>
            <a:off x="2227580" y="3244177"/>
            <a:ext cx="2520315" cy="1260475"/>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多处使用</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人工智能及深度</a:t>
            </a: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学习算法</a:t>
            </a:r>
          </a:p>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采用边缘计算技术  </a:t>
            </a:r>
          </a:p>
        </p:txBody>
      </p:sp>
      <p:sp>
        <p:nvSpPr>
          <p:cNvPr id="19" name="文本框 18"/>
          <p:cNvSpPr txBox="1"/>
          <p:nvPr/>
        </p:nvSpPr>
        <p:spPr>
          <a:xfrm>
            <a:off x="4840923" y="3244177"/>
            <a:ext cx="2521585" cy="1239250"/>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实现无人机自主定点巡航功能</a:t>
            </a:r>
          </a:p>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已识别</a:t>
            </a:r>
            <a:r>
              <a:rPr lang="en-US" altLang="zh-CN"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14</a:t>
            </a: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种</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缺陷</a:t>
            </a:r>
            <a:endPar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20" name="文本框 19"/>
          <p:cNvSpPr txBox="1"/>
          <p:nvPr/>
        </p:nvSpPr>
        <p:spPr>
          <a:xfrm>
            <a:off x="7422049" y="3250346"/>
            <a:ext cx="2520950" cy="769441"/>
          </a:xfrm>
          <a:prstGeom prst="rect">
            <a:avLst/>
          </a:prstGeom>
          <a:noFill/>
        </p:spPr>
        <p:txBody>
          <a:bodyPr wrap="square" rtlCol="0">
            <a:spAutoFit/>
          </a:bodyPr>
          <a:lstStyle/>
          <a:p>
            <a:pPr algn="ctr" fontAlgn="auto"/>
            <a:r>
              <a:rPr lang="zh-CN" altLang="en-US" sz="2200" dirty="0" smtClean="0">
                <a:solidFill>
                  <a:schemeClr val="bg1"/>
                </a:solidFill>
                <a:latin typeface="Adobe 黑体 Std R" panose="020B0400000000000000" charset="-122"/>
                <a:ea typeface="Adobe 黑体 Std R" panose="020B0400000000000000" charset="-122"/>
                <a:sym typeface="+mn-ea"/>
              </a:rPr>
              <a:t>完整</a:t>
            </a:r>
            <a:r>
              <a:rPr lang="zh-CN" altLang="en-US" sz="2200" dirty="0">
                <a:solidFill>
                  <a:schemeClr val="bg1"/>
                </a:solidFill>
                <a:latin typeface="Adobe 黑体 Std R" panose="020B0400000000000000" charset="-122"/>
                <a:ea typeface="Adobe 黑体 Std R" panose="020B0400000000000000" charset="-122"/>
                <a:sym typeface="+mn-ea"/>
              </a:rPr>
              <a:t>的</a:t>
            </a:r>
            <a:r>
              <a:rPr lang="zh-CN" altLang="en-US" sz="2200" dirty="0" smtClean="0">
                <a:solidFill>
                  <a:schemeClr val="bg1"/>
                </a:solidFill>
                <a:latin typeface="Adobe 黑体 Std R" panose="020B0400000000000000" charset="-122"/>
                <a:ea typeface="Adobe 黑体 Std R" panose="020B0400000000000000" charset="-122"/>
                <a:sym typeface="+mn-ea"/>
              </a:rPr>
              <a:t>产业化</a:t>
            </a:r>
            <a:r>
              <a:rPr lang="zh-CN" altLang="en-US" sz="2200" dirty="0">
                <a:solidFill>
                  <a:schemeClr val="bg1"/>
                </a:solidFill>
                <a:latin typeface="Adobe 黑体 Std R" panose="020B0400000000000000" charset="-122"/>
                <a:ea typeface="Adobe 黑体 Std R" panose="020B0400000000000000" charset="-122"/>
                <a:sym typeface="+mn-ea"/>
              </a:rPr>
              <a:t>线路的巡检方案</a:t>
            </a:r>
            <a:endParaRPr lang="zh-CN" altLang="en-US" sz="2200" dirty="0">
              <a:latin typeface="Adobe 黑体 Std R" panose="020B0400000000000000" charset="-122"/>
              <a:ea typeface="Adobe 黑体 Std R" panose="020B0400000000000000" charset="-122"/>
            </a:endParaRPr>
          </a:p>
        </p:txBody>
      </p:sp>
      <p:sp>
        <p:nvSpPr>
          <p:cNvPr id="21" name="文本框 20"/>
          <p:cNvSpPr txBox="1"/>
          <p:nvPr/>
        </p:nvSpPr>
        <p:spPr>
          <a:xfrm>
            <a:off x="9942999" y="3244177"/>
            <a:ext cx="2323433" cy="1323439"/>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市场</a:t>
            </a:r>
            <a:r>
              <a:rPr lang="zh-CN" altLang="en-US" sz="2000" dirty="0" smtClean="0">
                <a:solidFill>
                  <a:schemeClr val="bg1"/>
                </a:solidFill>
                <a:latin typeface="Adobe 黑体 Std R" panose="020B0400000000000000" charset="-122"/>
                <a:ea typeface="Adobe 黑体 Std R" panose="020B0400000000000000" charset="-122"/>
                <a:sym typeface="+mn-ea"/>
              </a:rPr>
              <a:t>处初期</a:t>
            </a:r>
            <a:r>
              <a:rPr lang="zh-CN" altLang="en-US" sz="2000" dirty="0">
                <a:solidFill>
                  <a:schemeClr val="bg1"/>
                </a:solidFill>
                <a:latin typeface="Adobe 黑体 Std R" panose="020B0400000000000000" charset="-122"/>
                <a:ea typeface="Adobe 黑体 Std R" panose="020B0400000000000000" charset="-122"/>
                <a:sym typeface="+mn-ea"/>
              </a:rPr>
              <a:t>阶段</a:t>
            </a:r>
            <a:endParaRPr lang="en-US" altLang="zh-CN" sz="2000" dirty="0">
              <a:solidFill>
                <a:schemeClr val="bg1"/>
              </a:solidFill>
              <a:latin typeface="Adobe 黑体 Std R" panose="020B0400000000000000" charset="-122"/>
              <a:ea typeface="Adobe 黑体 Std R" panose="020B0400000000000000" charset="-122"/>
              <a:sym typeface="+mn-ea"/>
            </a:endParaRPr>
          </a:p>
          <a:p>
            <a:pPr indent="0" algn="ctr" fontAlgn="auto">
              <a:buNone/>
            </a:pPr>
            <a:endParaRPr lang="zh-CN" altLang="en-US" sz="2000" dirty="0">
              <a:solidFill>
                <a:schemeClr val="bg1"/>
              </a:solidFill>
              <a:latin typeface="Adobe 黑体 Std R" panose="020B0400000000000000" charset="-122"/>
              <a:ea typeface="Adobe 黑体 Std R" panose="020B0400000000000000" charset="-122"/>
              <a:sym typeface="+mn-ea"/>
            </a:endParaRPr>
          </a:p>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以技术优势占领初期</a:t>
            </a:r>
            <a:r>
              <a:rPr lang="zh-CN" altLang="en-US" sz="2000" dirty="0" smtClean="0">
                <a:solidFill>
                  <a:schemeClr val="bg1"/>
                </a:solidFill>
                <a:latin typeface="Adobe 黑体 Std R" panose="020B0400000000000000" charset="-122"/>
                <a:ea typeface="Adobe 黑体 Std R" panose="020B0400000000000000" charset="-122"/>
                <a:sym typeface="+mn-ea"/>
              </a:rPr>
              <a:t>市场</a:t>
            </a:r>
            <a:endParaRPr lang="zh-CN" altLang="en-US" sz="2000" dirty="0">
              <a:latin typeface="Adobe 黑体 Std R" panose="020B0400000000000000" charset="-122"/>
              <a:ea typeface="Adobe 黑体 Std R" panose="020B0400000000000000" charset="-122"/>
            </a:endParaRPr>
          </a:p>
        </p:txBody>
      </p:sp>
      <p:sp>
        <p:nvSpPr>
          <p:cNvPr id="3" name="文本框 2"/>
          <p:cNvSpPr txBox="1"/>
          <p:nvPr/>
        </p:nvSpPr>
        <p:spPr>
          <a:xfrm>
            <a:off x="417691" y="2035834"/>
            <a:ext cx="1420771" cy="553998"/>
          </a:xfrm>
          <a:prstGeom prst="rect">
            <a:avLst/>
          </a:prstGeom>
          <a:noFill/>
        </p:spPr>
        <p:txBody>
          <a:bodyPr wrap="square" rtlCol="0">
            <a:spAutoFit/>
          </a:bodyPr>
          <a:lstStyle/>
          <a:p>
            <a:r>
              <a:rPr lang="zh-CN" altLang="en-US" sz="3000" dirty="0" smtClean="0">
                <a:solidFill>
                  <a:schemeClr val="accent4"/>
                </a:solidFill>
              </a:rPr>
              <a:t>潜力大</a:t>
            </a:r>
            <a:endParaRPr lang="zh-CN" altLang="en-US" sz="3000" dirty="0">
              <a:solidFill>
                <a:schemeClr val="accent4"/>
              </a:solidFill>
            </a:endParaRPr>
          </a:p>
        </p:txBody>
      </p:sp>
      <p:sp>
        <p:nvSpPr>
          <p:cNvPr id="22" name="文本框 21"/>
          <p:cNvSpPr txBox="1"/>
          <p:nvPr/>
        </p:nvSpPr>
        <p:spPr>
          <a:xfrm>
            <a:off x="2816425" y="2035834"/>
            <a:ext cx="1485266" cy="553998"/>
          </a:xfrm>
          <a:prstGeom prst="rect">
            <a:avLst/>
          </a:prstGeom>
          <a:noFill/>
        </p:spPr>
        <p:txBody>
          <a:bodyPr wrap="square" rtlCol="0">
            <a:spAutoFit/>
          </a:bodyPr>
          <a:lstStyle/>
          <a:p>
            <a:r>
              <a:rPr lang="zh-CN" altLang="en-US" sz="3000" dirty="0" smtClean="0">
                <a:solidFill>
                  <a:schemeClr val="accent4"/>
                </a:solidFill>
              </a:rPr>
              <a:t>技术强</a:t>
            </a:r>
            <a:endParaRPr lang="zh-CN" altLang="en-US" sz="3000" dirty="0">
              <a:solidFill>
                <a:schemeClr val="accent4"/>
              </a:solidFill>
            </a:endParaRPr>
          </a:p>
        </p:txBody>
      </p:sp>
      <p:sp>
        <p:nvSpPr>
          <p:cNvPr id="23" name="文本框 22"/>
          <p:cNvSpPr txBox="1"/>
          <p:nvPr/>
        </p:nvSpPr>
        <p:spPr>
          <a:xfrm>
            <a:off x="5299509" y="2035834"/>
            <a:ext cx="1329307" cy="553998"/>
          </a:xfrm>
          <a:prstGeom prst="rect">
            <a:avLst/>
          </a:prstGeom>
          <a:noFill/>
        </p:spPr>
        <p:txBody>
          <a:bodyPr wrap="square" rtlCol="0">
            <a:spAutoFit/>
          </a:bodyPr>
          <a:lstStyle/>
          <a:p>
            <a:r>
              <a:rPr lang="zh-CN" altLang="en-US" sz="3000" dirty="0" smtClean="0">
                <a:solidFill>
                  <a:schemeClr val="accent4"/>
                </a:solidFill>
              </a:rPr>
              <a:t>效果好</a:t>
            </a:r>
            <a:endParaRPr lang="zh-CN" altLang="en-US" sz="3000" dirty="0">
              <a:solidFill>
                <a:schemeClr val="accent4"/>
              </a:solidFill>
            </a:endParaRPr>
          </a:p>
        </p:txBody>
      </p:sp>
      <p:sp>
        <p:nvSpPr>
          <p:cNvPr id="24" name="文本框 23"/>
          <p:cNvSpPr txBox="1"/>
          <p:nvPr/>
        </p:nvSpPr>
        <p:spPr>
          <a:xfrm>
            <a:off x="10385260" y="2035834"/>
            <a:ext cx="1438910" cy="553998"/>
          </a:xfrm>
          <a:prstGeom prst="rect">
            <a:avLst/>
          </a:prstGeom>
          <a:noFill/>
        </p:spPr>
        <p:txBody>
          <a:bodyPr wrap="square" rtlCol="0">
            <a:spAutoFit/>
          </a:bodyPr>
          <a:lstStyle/>
          <a:p>
            <a:r>
              <a:rPr lang="zh-CN" altLang="en-US" sz="3000" dirty="0" smtClean="0">
                <a:solidFill>
                  <a:schemeClr val="accent4"/>
                </a:solidFill>
              </a:rPr>
              <a:t>领先早</a:t>
            </a:r>
            <a:endParaRPr lang="zh-CN" altLang="en-US" sz="3000" dirty="0">
              <a:solidFill>
                <a:schemeClr val="accent4"/>
              </a:solidFill>
            </a:endParaRPr>
          </a:p>
        </p:txBody>
      </p:sp>
      <p:sp>
        <p:nvSpPr>
          <p:cNvPr id="25" name="文本框 24"/>
          <p:cNvSpPr txBox="1"/>
          <p:nvPr/>
        </p:nvSpPr>
        <p:spPr>
          <a:xfrm>
            <a:off x="7999478" y="2035834"/>
            <a:ext cx="1408934" cy="553998"/>
          </a:xfrm>
          <a:prstGeom prst="rect">
            <a:avLst/>
          </a:prstGeom>
          <a:noFill/>
        </p:spPr>
        <p:txBody>
          <a:bodyPr wrap="square" rtlCol="0">
            <a:spAutoFit/>
          </a:bodyPr>
          <a:lstStyle/>
          <a:p>
            <a:r>
              <a:rPr lang="zh-CN" altLang="en-US" sz="3000" dirty="0" smtClean="0">
                <a:solidFill>
                  <a:schemeClr val="accent4"/>
                </a:solidFill>
              </a:rPr>
              <a:t>服务全</a:t>
            </a:r>
            <a:endParaRPr lang="zh-CN" altLang="en-US" sz="3000" dirty="0">
              <a:solidFill>
                <a:schemeClr val="accent4"/>
              </a:solidFill>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7276148" y="1277796"/>
            <a:ext cx="3053589"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重要基础设施，需要集多种先进技术与一身</a:t>
            </a:r>
            <a:endParaRPr lang="zh-CN" altLang="en-US" sz="1900" spc="150" dirty="0">
              <a:solidFill>
                <a:schemeClr val="bg2"/>
              </a:solidFill>
              <a:latin typeface="Adobe 黑体 Std R" panose="020B0400000000000000" charset="-122"/>
              <a:ea typeface="Adobe 黑体 Std R" panose="020B0400000000000000" charset="-122"/>
            </a:endParaRPr>
          </a:p>
        </p:txBody>
      </p:sp>
      <p:sp>
        <p:nvSpPr>
          <p:cNvPr id="37" name="文本框 36"/>
          <p:cNvSpPr txBox="1"/>
          <p:nvPr>
            <p:custDataLst>
              <p:tags r:id="rId3"/>
            </p:custDataLst>
          </p:nvPr>
        </p:nvSpPr>
        <p:spPr>
          <a:xfrm>
            <a:off x="7276148" y="3134546"/>
            <a:ext cx="3200188" cy="92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各等级电网线路</a:t>
            </a:r>
            <a:r>
              <a:rPr lang="zh-CN" altLang="en-US" sz="1900" spc="150" dirty="0">
                <a:solidFill>
                  <a:schemeClr val="bg2"/>
                </a:solidFill>
                <a:latin typeface="Adobe 黑体 Std R" panose="020B0400000000000000" charset="-122"/>
                <a:ea typeface="Adobe 黑体 Std R" panose="020B0400000000000000" charset="-122"/>
              </a:rPr>
              <a:t>长度连年</a:t>
            </a:r>
            <a:r>
              <a:rPr lang="zh-CN" altLang="en-US" sz="1900" spc="150" dirty="0" smtClean="0">
                <a:solidFill>
                  <a:schemeClr val="bg2"/>
                </a:solidFill>
                <a:latin typeface="Adobe 黑体 Std R" panose="020B0400000000000000" charset="-122"/>
                <a:ea typeface="Adobe 黑体 Std R" panose="020B0400000000000000" charset="-122"/>
              </a:rPr>
              <a:t>增加，巡检</a:t>
            </a:r>
            <a:r>
              <a:rPr lang="zh-CN" altLang="en-US" sz="1900" spc="150" dirty="0">
                <a:solidFill>
                  <a:schemeClr val="bg2"/>
                </a:solidFill>
                <a:latin typeface="Adobe 黑体 Std R" panose="020B0400000000000000" charset="-122"/>
                <a:ea typeface="Adobe 黑体 Std R" panose="020B0400000000000000" charset="-122"/>
              </a:rPr>
              <a:t>需求大</a:t>
            </a:r>
          </a:p>
        </p:txBody>
      </p:sp>
      <p:sp>
        <p:nvSpPr>
          <p:cNvPr id="61" name="文本框 60"/>
          <p:cNvSpPr txBox="1"/>
          <p:nvPr>
            <p:custDataLst>
              <p:tags r:id="rId4"/>
            </p:custDataLst>
          </p:nvPr>
        </p:nvSpPr>
        <p:spPr>
          <a:xfrm>
            <a:off x="7276148" y="4991296"/>
            <a:ext cx="3053589"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关系国计民生，对</a:t>
            </a:r>
            <a:r>
              <a:rPr lang="zh-CN" altLang="en-US" sz="1900" spc="150" dirty="0">
                <a:solidFill>
                  <a:schemeClr val="bg2"/>
                </a:solidFill>
                <a:latin typeface="Adobe 黑体 Std R" panose="020B0400000000000000" charset="-122"/>
                <a:ea typeface="Adobe 黑体 Std R" panose="020B0400000000000000" charset="-122"/>
              </a:rPr>
              <a:t>产品质量要求高</a:t>
            </a:r>
          </a:p>
        </p:txBody>
      </p:sp>
      <p:sp>
        <p:nvSpPr>
          <p:cNvPr id="69" name="文本框 68"/>
          <p:cNvSpPr txBox="1"/>
          <p:nvPr>
            <p:custDataLst>
              <p:tags r:id="rId5"/>
            </p:custDataLst>
          </p:nvPr>
        </p:nvSpPr>
        <p:spPr>
          <a:xfrm>
            <a:off x="7276148" y="2206171"/>
            <a:ext cx="3200188"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电网公司提出</a:t>
            </a:r>
            <a:r>
              <a:rPr lang="zh-CN" altLang="en-US" sz="1900" spc="150" dirty="0">
                <a:solidFill>
                  <a:schemeClr val="bg2"/>
                </a:solidFill>
                <a:latin typeface="Adobe 黑体 Std R" panose="020B0400000000000000" charset="-122"/>
                <a:ea typeface="Adobe 黑体 Std R" panose="020B0400000000000000" charset="-122"/>
              </a:rPr>
              <a:t>智能电网</a:t>
            </a:r>
            <a:r>
              <a:rPr lang="zh-CN" altLang="en-US" sz="1900" spc="150" dirty="0" smtClean="0">
                <a:solidFill>
                  <a:schemeClr val="bg2"/>
                </a:solidFill>
                <a:latin typeface="Adobe 黑体 Std R" panose="020B0400000000000000" charset="-122"/>
                <a:ea typeface="Adobe 黑体 Std R" panose="020B0400000000000000" charset="-122"/>
              </a:rPr>
              <a:t>，电网巡检方式连年升级</a:t>
            </a:r>
            <a:endParaRPr lang="zh-CN" altLang="en-US" sz="1900" spc="150" dirty="0">
              <a:solidFill>
                <a:schemeClr val="bg2"/>
              </a:solidFill>
              <a:latin typeface="Adobe 黑体 Std R" panose="020B0400000000000000" charset="-122"/>
              <a:ea typeface="Adobe 黑体 Std R" panose="020B0400000000000000" charset="-122"/>
            </a:endParaRPr>
          </a:p>
        </p:txBody>
      </p:sp>
      <p:sp>
        <p:nvSpPr>
          <p:cNvPr id="73" name="文本框 72"/>
          <p:cNvSpPr txBox="1"/>
          <p:nvPr>
            <p:custDataLst>
              <p:tags r:id="rId6"/>
            </p:custDataLst>
          </p:nvPr>
        </p:nvSpPr>
        <p:spPr>
          <a:xfrm>
            <a:off x="7276148" y="4062921"/>
            <a:ext cx="3053589" cy="92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具有自然垄断性，</a:t>
            </a:r>
            <a:r>
              <a:rPr lang="zh-CN" altLang="en-US" sz="1900" spc="150" dirty="0">
                <a:solidFill>
                  <a:schemeClr val="bg2"/>
                </a:solidFill>
                <a:latin typeface="Adobe 黑体 Std R" panose="020B0400000000000000" charset="-122"/>
                <a:ea typeface="Adobe 黑体 Std R" panose="020B0400000000000000" charset="-122"/>
              </a:rPr>
              <a:t>市场壁垒高</a:t>
            </a:r>
          </a:p>
        </p:txBody>
      </p:sp>
      <p:sp>
        <p:nvSpPr>
          <p:cNvPr id="48" name="标题 47"/>
          <p:cNvSpPr/>
          <p:nvPr/>
        </p:nvSpPr>
        <p:spPr>
          <a:xfrm>
            <a:off x="131445" y="149225"/>
            <a:ext cx="470217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j-ea"/>
                <a:ea typeface="+mj-ea"/>
              </a:rPr>
              <a:t> 怎么盈利</a:t>
            </a:r>
            <a:r>
              <a:rPr lang="en-US" altLang="zh-CN" dirty="0">
                <a:latin typeface="+mj-ea"/>
                <a:ea typeface="+mj-ea"/>
              </a:rPr>
              <a:t>——</a:t>
            </a:r>
            <a:r>
              <a:rPr lang="zh-CN" altLang="en-US" dirty="0">
                <a:latin typeface="+mj-ea"/>
                <a:ea typeface="+mj-ea"/>
              </a:rPr>
              <a:t>客户</a:t>
            </a:r>
            <a:r>
              <a:rPr lang="zh-CN" altLang="en-US" dirty="0" smtClean="0">
                <a:latin typeface="+mj-ea"/>
                <a:ea typeface="+mj-ea"/>
              </a:rPr>
              <a:t>画像</a:t>
            </a:r>
            <a:endParaRPr lang="zh-CN" altLang="en-US" dirty="0">
              <a:latin typeface="+mj-ea"/>
              <a:ea typeface="+mj-ea"/>
            </a:endParaRPr>
          </a:p>
        </p:txBody>
      </p:sp>
      <p:cxnSp>
        <p:nvCxnSpPr>
          <p:cNvPr id="3" name="直接连接符 2"/>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图片 12" descr="市场"/>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327775" y="4298346"/>
            <a:ext cx="518795" cy="518795"/>
          </a:xfrm>
          <a:prstGeom prst="rect">
            <a:avLst/>
          </a:prstGeom>
        </p:spPr>
      </p:pic>
      <p:pic>
        <p:nvPicPr>
          <p:cNvPr id="15" name="图片 14" descr="长度"/>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327775" y="3357689"/>
            <a:ext cx="513715" cy="504190"/>
          </a:xfrm>
          <a:prstGeom prst="rect">
            <a:avLst/>
          </a:prstGeom>
        </p:spPr>
      </p:pic>
      <p:pic>
        <p:nvPicPr>
          <p:cNvPr id="19" name="图片 18" descr="质量"/>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327775" y="5239002"/>
            <a:ext cx="513715" cy="513715"/>
          </a:xfrm>
          <a:prstGeom prst="rect">
            <a:avLst/>
          </a:prstGeom>
        </p:spPr>
      </p:pic>
      <p:pic>
        <p:nvPicPr>
          <p:cNvPr id="20" name="图片 19" descr="智能"/>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6327775" y="2417032"/>
            <a:ext cx="544195" cy="544195"/>
          </a:xfrm>
          <a:prstGeom prst="rect">
            <a:avLst/>
          </a:prstGeom>
        </p:spPr>
      </p:pic>
      <p:pic>
        <p:nvPicPr>
          <p:cNvPr id="2" name="图片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5317" y="1514984"/>
            <a:ext cx="5480050" cy="4108584"/>
          </a:xfrm>
          <a:prstGeom prst="rect">
            <a:avLst/>
          </a:prstGeom>
        </p:spPr>
      </p:pic>
      <p:sp>
        <p:nvSpPr>
          <p:cNvPr id="4" name="文本框 3"/>
          <p:cNvSpPr txBox="1"/>
          <p:nvPr/>
        </p:nvSpPr>
        <p:spPr>
          <a:xfrm>
            <a:off x="3235342" y="6328414"/>
            <a:ext cx="5663882" cy="400110"/>
          </a:xfrm>
          <a:prstGeom prst="rect">
            <a:avLst/>
          </a:prstGeom>
          <a:noFill/>
        </p:spPr>
        <p:txBody>
          <a:bodyPr wrap="square" rtlCol="0">
            <a:spAutoFit/>
          </a:bodyPr>
          <a:lstStyle/>
          <a:p>
            <a:pPr algn="ctr"/>
            <a:r>
              <a:rPr lang="zh-CN" altLang="en-US" sz="2000" dirty="0">
                <a:solidFill>
                  <a:schemeClr val="bg2"/>
                </a:solidFill>
              </a:rPr>
              <a:t>项目</a:t>
            </a:r>
            <a:r>
              <a:rPr lang="zh-CN" altLang="en-US" sz="2000" dirty="0" smtClean="0">
                <a:solidFill>
                  <a:schemeClr val="bg2"/>
                </a:solidFill>
              </a:rPr>
              <a:t>面向：特高压电网与其他电压等级高压电网</a:t>
            </a:r>
            <a:endParaRPr lang="zh-CN" altLang="en-US" sz="2000" dirty="0">
              <a:solidFill>
                <a:schemeClr val="bg2"/>
              </a:solidFill>
            </a:endParaRPr>
          </a:p>
        </p:txBody>
      </p:sp>
      <p:pic>
        <p:nvPicPr>
          <p:cNvPr id="7" name="图片 6" descr="科技"/>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6327775" y="1476375"/>
            <a:ext cx="553720" cy="553720"/>
          </a:xfrm>
          <a:prstGeom prst="rect">
            <a:avLst/>
          </a:prstGeom>
        </p:spPr>
      </p:pic>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custDataLst>
              <p:tags r:id="rId2"/>
            </p:custDataLst>
          </p:nvPr>
        </p:nvSpPr>
        <p:spPr>
          <a:xfrm>
            <a:off x="969328" y="2783491"/>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700" spc="110" dirty="0">
                <a:solidFill>
                  <a:schemeClr val="bg1"/>
                </a:solidFill>
                <a:latin typeface="Adobe 黑体 Std R" panose="020B0400000000000000" charset="-122"/>
                <a:ea typeface="Adobe 黑体 Std R" panose="020B0400000000000000" charset="-122"/>
              </a:rPr>
              <a:t>通过直接或者分销商代理渠道</a:t>
            </a:r>
            <a:r>
              <a:rPr lang="zh-CN" altLang="en-US" sz="1700" spc="110" dirty="0">
                <a:solidFill>
                  <a:schemeClr val="accent4"/>
                </a:solidFill>
                <a:latin typeface="Adobe 黑体 Std R" panose="020B0400000000000000" charset="-122"/>
                <a:ea typeface="Adobe 黑体 Std R" panose="020B0400000000000000" charset="-122"/>
              </a:rPr>
              <a:t>销售整套解决</a:t>
            </a:r>
            <a:r>
              <a:rPr lang="zh-CN" altLang="en-US" sz="1700" spc="110" dirty="0" smtClean="0">
                <a:solidFill>
                  <a:schemeClr val="accent4"/>
                </a:solidFill>
                <a:latin typeface="Adobe 黑体 Std R" panose="020B0400000000000000" charset="-122"/>
                <a:ea typeface="Adobe 黑体 Std R" panose="020B0400000000000000" charset="-122"/>
              </a:rPr>
              <a:t>方案</a:t>
            </a:r>
            <a:endParaRPr lang="en-US" altLang="zh-CN" sz="1700" spc="110" dirty="0">
              <a:solidFill>
                <a:schemeClr val="bg1"/>
              </a:solidFill>
              <a:latin typeface="Adobe 黑体 Std R" panose="020B0400000000000000" charset="-122"/>
              <a:ea typeface="Adobe 黑体 Std R" panose="020B0400000000000000" charset="-122"/>
              <a:sym typeface="+mn-ea"/>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1"/>
                </a:solidFill>
                <a:latin typeface="Adobe 黑体 Std R" panose="020B0400000000000000" charset="-122"/>
                <a:ea typeface="Adobe 黑体 Std R" panose="020B0400000000000000" charset="-122"/>
              </a:rPr>
              <a:t>根据订单中巡检里程长度设定阶梯性套餐，套餐内包含软件与推荐架数的无人机及机库，增加数目按价格表需另付费</a:t>
            </a:r>
            <a:endParaRPr lang="zh-CN" altLang="en-US" sz="1600" spc="110" dirty="0">
              <a:solidFill>
                <a:schemeClr val="bg1"/>
              </a:solidFill>
              <a:latin typeface="Adobe 黑体 Std R" panose="020B0400000000000000" charset="-122"/>
              <a:ea typeface="Adobe 黑体 Std R" panose="020B0400000000000000" charset="-122"/>
            </a:endParaRPr>
          </a:p>
        </p:txBody>
      </p:sp>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43314" y="962940"/>
            <a:ext cx="2359025" cy="98615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p:cNvGrpSpPr/>
          <p:nvPr/>
        </p:nvGrpSpPr>
        <p:grpSpPr>
          <a:xfrm>
            <a:off x="8728075" y="1052589"/>
            <a:ext cx="2359025" cy="986155"/>
            <a:chOff x="912073" y="1301737"/>
            <a:chExt cx="2803779" cy="1790854"/>
          </a:xfrm>
        </p:grpSpPr>
        <p:grpSp>
          <p:nvGrpSpPr>
            <p:cNvPr id="56" name="Group 63"/>
            <p:cNvGrpSpPr/>
            <p:nvPr/>
          </p:nvGrpSpPr>
          <p:grpSpPr>
            <a:xfrm>
              <a:off x="912073" y="1311366"/>
              <a:ext cx="808352" cy="800100"/>
              <a:chOff x="3053268" y="4800600"/>
              <a:chExt cx="1616703" cy="1600200"/>
            </a:xfrm>
          </p:grpSpPr>
          <p:cxnSp>
            <p:nvCxnSpPr>
              <p:cNvPr id="57"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oup 63"/>
            <p:cNvGrpSpPr/>
            <p:nvPr/>
          </p:nvGrpSpPr>
          <p:grpSpPr>
            <a:xfrm rot="5400000">
              <a:off x="2911626" y="1305863"/>
              <a:ext cx="808352" cy="800100"/>
              <a:chOff x="3053268" y="4800600"/>
              <a:chExt cx="1616703" cy="1600200"/>
            </a:xfrm>
          </p:grpSpPr>
          <p:cxnSp>
            <p:nvCxnSpPr>
              <p:cNvPr id="60"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2" name="Group 63"/>
            <p:cNvGrpSpPr/>
            <p:nvPr/>
          </p:nvGrpSpPr>
          <p:grpSpPr>
            <a:xfrm rot="5400000" flipH="1">
              <a:off x="2911626" y="2279210"/>
              <a:ext cx="808352" cy="800100"/>
              <a:chOff x="3053268" y="4800600"/>
              <a:chExt cx="1616703" cy="1600200"/>
            </a:xfrm>
          </p:grpSpPr>
          <p:cxnSp>
            <p:nvCxnSpPr>
              <p:cNvPr id="63"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5" name="Group 63"/>
            <p:cNvGrpSpPr/>
            <p:nvPr/>
          </p:nvGrpSpPr>
          <p:grpSpPr>
            <a:xfrm rot="16200000">
              <a:off x="916199" y="2288365"/>
              <a:ext cx="808352" cy="800100"/>
              <a:chOff x="3053268" y="4800600"/>
              <a:chExt cx="1616703" cy="1600200"/>
            </a:xfrm>
          </p:grpSpPr>
          <p:cxnSp>
            <p:nvCxnSpPr>
              <p:cNvPr id="6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9" name="文本框 68"/>
          <p:cNvSpPr txBox="1"/>
          <p:nvPr/>
        </p:nvSpPr>
        <p:spPr>
          <a:xfrm>
            <a:off x="1527860" y="1363219"/>
            <a:ext cx="1568097"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rPr>
              <a:t>卖解决方案</a:t>
            </a:r>
          </a:p>
        </p:txBody>
      </p:sp>
      <p:sp>
        <p:nvSpPr>
          <p:cNvPr id="70" name="文本框 69"/>
          <p:cNvSpPr txBox="1"/>
          <p:nvPr/>
        </p:nvSpPr>
        <p:spPr>
          <a:xfrm>
            <a:off x="9177020" y="1363980"/>
            <a:ext cx="1625600"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rPr>
              <a:t>卖接口使用</a:t>
            </a:r>
          </a:p>
        </p:txBody>
      </p:sp>
      <p:sp>
        <p:nvSpPr>
          <p:cNvPr id="72" name="文本框 71"/>
          <p:cNvSpPr txBox="1"/>
          <p:nvPr/>
        </p:nvSpPr>
        <p:spPr>
          <a:xfrm>
            <a:off x="9536531" y="811633"/>
            <a:ext cx="633730" cy="521970"/>
          </a:xfrm>
          <a:prstGeom prst="rect">
            <a:avLst/>
          </a:prstGeom>
          <a:noFill/>
        </p:spPr>
        <p:txBody>
          <a:bodyPr wrap="square" rtlCol="0">
            <a:spAutoFit/>
          </a:bodyPr>
          <a:lstStyle/>
          <a:p>
            <a:r>
              <a:rPr lang="en-US" altLang="zh-CN" sz="2800" b="1" dirty="0">
                <a:solidFill>
                  <a:schemeClr val="accent2"/>
                </a:solidFill>
                <a:ea typeface="宋体" panose="02010600030101010101" pitchFamily="2" charset="-122"/>
                <a:sym typeface="+mn-ea"/>
              </a:rPr>
              <a:t>03</a:t>
            </a:r>
            <a:endParaRPr lang="en-US" altLang="zh-CN" sz="2800" b="1" dirty="0">
              <a:solidFill>
                <a:schemeClr val="accent2"/>
              </a:solidFill>
              <a:ea typeface="宋体" panose="02010600030101010101" pitchFamily="2" charset="-122"/>
            </a:endParaRPr>
          </a:p>
        </p:txBody>
      </p:sp>
      <p:sp>
        <p:nvSpPr>
          <p:cNvPr id="73" name="文本框 72"/>
          <p:cNvSpPr txBox="1"/>
          <p:nvPr/>
        </p:nvSpPr>
        <p:spPr>
          <a:xfrm>
            <a:off x="1856929" y="730498"/>
            <a:ext cx="730250" cy="521970"/>
          </a:xfrm>
          <a:prstGeom prst="rect">
            <a:avLst/>
          </a:prstGeom>
          <a:noFill/>
        </p:spPr>
        <p:txBody>
          <a:bodyPr wrap="square" rtlCol="0">
            <a:spAutoFit/>
          </a:bodyPr>
          <a:lstStyle/>
          <a:p>
            <a:r>
              <a:rPr lang="en-US" altLang="zh-CN" sz="2800" b="1" dirty="0">
                <a:solidFill>
                  <a:schemeClr val="accent2"/>
                </a:solidFill>
                <a:ea typeface="Adobe 黑体 Std R" panose="020B0400000000000000" charset="-122"/>
                <a:sym typeface="+mn-ea"/>
              </a:rPr>
              <a:t>02</a:t>
            </a:r>
            <a:endParaRPr lang="en-US" altLang="zh-CN" sz="2800" b="1" dirty="0">
              <a:solidFill>
                <a:schemeClr val="accent2"/>
              </a:solidFill>
              <a:ea typeface="Adobe 黑体 Std R" panose="020B0400000000000000" charset="-122"/>
            </a:endParaRPr>
          </a:p>
        </p:txBody>
      </p:sp>
      <p:sp>
        <p:nvSpPr>
          <p:cNvPr id="77" name="矩形 76"/>
          <p:cNvSpPr/>
          <p:nvPr>
            <p:custDataLst>
              <p:tags r:id="rId3"/>
            </p:custDataLst>
          </p:nvPr>
        </p:nvSpPr>
        <p:spPr>
          <a:xfrm>
            <a:off x="8648239" y="2349579"/>
            <a:ext cx="2576830" cy="261559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600" spc="110" dirty="0">
                <a:solidFill>
                  <a:schemeClr val="bg1"/>
                </a:solidFill>
                <a:latin typeface="Adobe 黑体 Std R" panose="020B0400000000000000" charset="-122"/>
                <a:ea typeface="Adobe 黑体 Std R" panose="020B0400000000000000" charset="-122"/>
              </a:rPr>
              <a:t>开放系统</a:t>
            </a:r>
            <a:r>
              <a:rPr lang="en-US" altLang="zh-CN" sz="1600" spc="110" dirty="0">
                <a:solidFill>
                  <a:schemeClr val="bg1"/>
                </a:solidFill>
                <a:latin typeface="Adobe 黑体 Std R" panose="020B0400000000000000" charset="-122"/>
                <a:ea typeface="Adobe 黑体 Std R" panose="020B0400000000000000" charset="-122"/>
              </a:rPr>
              <a:t>API</a:t>
            </a:r>
            <a:r>
              <a:rPr lang="zh-CN" altLang="en-US" sz="1600" spc="110" dirty="0">
                <a:solidFill>
                  <a:schemeClr val="bg1"/>
                </a:solidFill>
                <a:latin typeface="Adobe 黑体 Std R" panose="020B0400000000000000" charset="-122"/>
                <a:ea typeface="Adobe 黑体 Std R" panose="020B0400000000000000" charset="-122"/>
              </a:rPr>
              <a:t>接口，允许电网公司或巡检领域友商</a:t>
            </a:r>
            <a:r>
              <a:rPr lang="zh-CN" altLang="en-US" sz="1600" spc="110" dirty="0">
                <a:solidFill>
                  <a:schemeClr val="accent4"/>
                </a:solidFill>
                <a:latin typeface="Adobe 黑体 Std R" panose="020B0400000000000000" charset="-122"/>
                <a:ea typeface="Adobe 黑体 Std R" panose="020B0400000000000000" charset="-122"/>
              </a:rPr>
              <a:t>接入我公司</a:t>
            </a:r>
            <a:r>
              <a:rPr lang="zh-CN" altLang="en-US" sz="1600" spc="110" dirty="0" smtClean="0">
                <a:solidFill>
                  <a:schemeClr val="accent4"/>
                </a:solidFill>
                <a:latin typeface="Adobe 黑体 Std R" panose="020B0400000000000000" charset="-122"/>
                <a:ea typeface="Adobe 黑体 Std R" panose="020B0400000000000000" charset="-122"/>
              </a:rPr>
              <a:t>软件算法服务内容</a:t>
            </a:r>
            <a:endParaRPr lang="zh-CN" altLang="en-US" sz="1600" spc="110" dirty="0">
              <a:solidFill>
                <a:schemeClr val="bg1"/>
              </a:solidFill>
              <a:latin typeface="Adobe 黑体 Std R" panose="020B0400000000000000" charset="-122"/>
              <a:ea typeface="Adobe 黑体 Std R" panose="020B0400000000000000" charset="-122"/>
            </a:endParaRPr>
          </a:p>
          <a:p>
            <a:pPr lvl="0" indent="-285750" fontAlgn="ctr">
              <a:lnSpc>
                <a:spcPct val="150000"/>
              </a:lnSpc>
              <a:spcBef>
                <a:spcPts val="1000"/>
              </a:spcBef>
              <a:buSzPct val="100000"/>
            </a:pPr>
            <a:r>
              <a:rPr lang="zh-CN" altLang="en-US" sz="1600" spc="110" dirty="0">
                <a:solidFill>
                  <a:schemeClr val="bg1"/>
                </a:solidFill>
                <a:latin typeface="Adobe 黑体 Std R" panose="020B0400000000000000" charset="-122"/>
                <a:ea typeface="Adobe 黑体 Std R" panose="020B0400000000000000" charset="-122"/>
              </a:rPr>
              <a:t>按服务的核心程度与使用时间收费，可提供包年</a:t>
            </a:r>
            <a:r>
              <a:rPr lang="zh-CN" altLang="en-US" sz="1600" spc="110" dirty="0" smtClean="0">
                <a:solidFill>
                  <a:schemeClr val="bg1"/>
                </a:solidFill>
                <a:latin typeface="Adobe 黑体 Std R" panose="020B0400000000000000" charset="-122"/>
                <a:ea typeface="Adobe 黑体 Std R" panose="020B0400000000000000" charset="-122"/>
              </a:rPr>
              <a:t>包月计费</a:t>
            </a:r>
            <a:endParaRPr lang="zh-CN" altLang="en-US" sz="1600" spc="110" dirty="0">
              <a:solidFill>
                <a:schemeClr val="bg1"/>
              </a:solidFill>
              <a:latin typeface="Adobe 黑体 Std R" panose="020B0400000000000000" charset="-122"/>
              <a:ea typeface="Adobe 黑体 Std R" panose="020B0400000000000000" charset="-122"/>
            </a:endParaRPr>
          </a:p>
        </p:txBody>
      </p:sp>
      <p:sp>
        <p:nvSpPr>
          <p:cNvPr id="2" name="矩形 1"/>
          <p:cNvSpPr/>
          <p:nvPr/>
        </p:nvSpPr>
        <p:spPr>
          <a:xfrm>
            <a:off x="8517615" y="2176647"/>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82650" y="2085296"/>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786123" y="811633"/>
            <a:ext cx="2759222" cy="5376515"/>
            <a:chOff x="7431262" y="-701971"/>
            <a:chExt cx="2759222" cy="5376515"/>
          </a:xfrm>
        </p:grpSpPr>
        <p:sp>
          <p:nvSpPr>
            <p:cNvPr id="27" name="矩形 26"/>
            <p:cNvSpPr/>
            <p:nvPr>
              <p:custDataLst>
                <p:tags r:id="rId4"/>
              </p:custDataLst>
            </p:nvPr>
          </p:nvSpPr>
          <p:spPr>
            <a:xfrm>
              <a:off x="7476317" y="1007367"/>
              <a:ext cx="2714167" cy="3322851"/>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1"/>
                  </a:solidFill>
                  <a:latin typeface="Adobe 黑体 Std R" panose="020B0400000000000000" charset="-122"/>
                  <a:ea typeface="Adobe 黑体 Std R" panose="020B0400000000000000" charset="-122"/>
                </a:rPr>
                <a:t>不购买整体解决方案前提下，为电网</a:t>
              </a:r>
              <a:r>
                <a:rPr lang="zh-CN" altLang="en-US" sz="1600" spc="110" dirty="0">
                  <a:solidFill>
                    <a:schemeClr val="bg1"/>
                  </a:solidFill>
                  <a:latin typeface="Adobe 黑体 Std R" panose="020B0400000000000000" charset="-122"/>
                  <a:ea typeface="Adobe 黑体 Std R" panose="020B0400000000000000" charset="-122"/>
                </a:rPr>
                <a:t>公司提供</a:t>
              </a:r>
              <a:r>
                <a:rPr lang="zh-CN" altLang="en-US" sz="1600" spc="110" dirty="0">
                  <a:solidFill>
                    <a:schemeClr val="accent4"/>
                  </a:solidFill>
                  <a:latin typeface="Adobe 黑体 Std R" panose="020B0400000000000000" charset="-122"/>
                  <a:ea typeface="Adobe 黑体 Std R" panose="020B0400000000000000" charset="-122"/>
                </a:rPr>
                <a:t>包月的巡检服务</a:t>
              </a:r>
              <a:r>
                <a:rPr lang="zh-CN" altLang="en-US" sz="1600" spc="110" dirty="0">
                  <a:solidFill>
                    <a:schemeClr val="bg1"/>
                  </a:solidFill>
                  <a:latin typeface="Adobe 黑体 Std R" panose="020B0400000000000000" charset="-122"/>
                  <a:ea typeface="Adobe 黑体 Std R" panose="020B0400000000000000" charset="-122"/>
                </a:rPr>
                <a:t>，公司人员到现场用本方案巡检，</a:t>
              </a:r>
              <a:r>
                <a:rPr lang="zh-CN" altLang="en-US" sz="1600" spc="110" dirty="0">
                  <a:solidFill>
                    <a:schemeClr val="accent4"/>
                  </a:solidFill>
                  <a:latin typeface="Adobe 黑体 Std R" panose="020B0400000000000000" charset="-122"/>
                  <a:ea typeface="Adobe 黑体 Std R" panose="020B0400000000000000" charset="-122"/>
                </a:rPr>
                <a:t>交付客户巡检</a:t>
              </a:r>
              <a:r>
                <a:rPr lang="zh-CN" altLang="en-US" sz="1600" spc="110" dirty="0" smtClean="0">
                  <a:solidFill>
                    <a:schemeClr val="accent4"/>
                  </a:solidFill>
                  <a:latin typeface="Adobe 黑体 Std R" panose="020B0400000000000000" charset="-122"/>
                  <a:ea typeface="Adobe 黑体 Std R" panose="020B0400000000000000" charset="-122"/>
                </a:rPr>
                <a:t>报告</a:t>
              </a:r>
              <a:endParaRPr lang="en-US" altLang="zh-CN" sz="1600" spc="110" dirty="0" smtClean="0">
                <a:solidFill>
                  <a:schemeClr val="accent4"/>
                </a:solidFill>
                <a:latin typeface="Adobe 黑体 Std R" panose="020B0400000000000000" charset="-122"/>
                <a:ea typeface="Adobe 黑体 Std R" panose="020B0400000000000000" charset="-122"/>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2"/>
                  </a:solidFill>
                  <a:latin typeface="Adobe 黑体 Std R" panose="020B0400000000000000" charset="-122"/>
                  <a:ea typeface="Adobe 黑体 Std R" panose="020B0400000000000000" charset="-122"/>
                </a:rPr>
                <a:t>根据客户需求按次收费，根据每次巡检里程设定阶梯价格，分为</a:t>
              </a:r>
              <a:r>
                <a:rPr lang="en-US" altLang="zh-CN" sz="1600" spc="110" dirty="0" smtClean="0">
                  <a:solidFill>
                    <a:schemeClr val="bg2"/>
                  </a:solidFill>
                  <a:latin typeface="Adobe 黑体 Std R" panose="020B0400000000000000" charset="-122"/>
                  <a:ea typeface="Adobe 黑体 Std R" panose="020B0400000000000000" charset="-122"/>
                </a:rPr>
                <a:t>&lt;30</a:t>
              </a:r>
              <a:r>
                <a:rPr lang="zh-CN" altLang="en-US" sz="1600" spc="110" dirty="0" smtClean="0">
                  <a:solidFill>
                    <a:schemeClr val="bg2"/>
                  </a:solidFill>
                  <a:latin typeface="Adobe 黑体 Std R" panose="020B0400000000000000" charset="-122"/>
                  <a:ea typeface="Adobe 黑体 Std R" panose="020B0400000000000000" charset="-122"/>
                </a:rPr>
                <a:t>、</a:t>
              </a:r>
              <a:r>
                <a:rPr lang="en-US" altLang="zh-CN" sz="1600" spc="110" dirty="0" smtClean="0">
                  <a:solidFill>
                    <a:schemeClr val="bg2"/>
                  </a:solidFill>
                  <a:latin typeface="Adobe 黑体 Std R" panose="020B0400000000000000" charset="-122"/>
                  <a:ea typeface="Adobe 黑体 Std R" panose="020B0400000000000000" charset="-122"/>
                </a:rPr>
                <a:t>30-60</a:t>
              </a:r>
              <a:r>
                <a:rPr lang="zh-CN" altLang="en-US" sz="1600" spc="110" dirty="0" smtClean="0">
                  <a:solidFill>
                    <a:schemeClr val="bg2"/>
                  </a:solidFill>
                  <a:latin typeface="Adobe 黑体 Std R" panose="020B0400000000000000" charset="-122"/>
                  <a:ea typeface="Adobe 黑体 Std R" panose="020B0400000000000000" charset="-122"/>
                </a:rPr>
                <a:t>、</a:t>
              </a:r>
              <a:r>
                <a:rPr lang="en-US" altLang="zh-CN" sz="1600" spc="110" dirty="0" smtClean="0">
                  <a:solidFill>
                    <a:schemeClr val="bg2"/>
                  </a:solidFill>
                  <a:latin typeface="Adobe 黑体 Std R" panose="020B0400000000000000" charset="-122"/>
                  <a:ea typeface="Adobe 黑体 Std R" panose="020B0400000000000000" charset="-122"/>
                </a:rPr>
                <a:t>60-120(km)</a:t>
              </a:r>
              <a:r>
                <a:rPr lang="zh-CN" altLang="en-US" sz="1600" spc="110" dirty="0" smtClean="0">
                  <a:solidFill>
                    <a:schemeClr val="bg2"/>
                  </a:solidFill>
                  <a:latin typeface="Adobe 黑体 Std R" panose="020B0400000000000000" charset="-122"/>
                  <a:ea typeface="Adobe 黑体 Std R" panose="020B0400000000000000" charset="-122"/>
                </a:rPr>
                <a:t>三档</a:t>
              </a:r>
              <a:endParaRPr lang="zh-CN" altLang="en-US" sz="1600" spc="110" dirty="0">
                <a:solidFill>
                  <a:schemeClr val="bg2"/>
                </a:solidFill>
                <a:latin typeface="Adobe 黑体 Std R" panose="020B0400000000000000" charset="-122"/>
                <a:ea typeface="Adobe 黑体 Std R" panose="020B0400000000000000" charset="-122"/>
              </a:endParaRPr>
            </a:p>
          </p:txBody>
        </p:sp>
        <p:grpSp>
          <p:nvGrpSpPr>
            <p:cNvPr id="11" name="组合 10"/>
            <p:cNvGrpSpPr/>
            <p:nvPr/>
          </p:nvGrpSpPr>
          <p:grpSpPr>
            <a:xfrm>
              <a:off x="7573679" y="-455974"/>
              <a:ext cx="2359025" cy="986155"/>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7990060" y="-150385"/>
              <a:ext cx="1573505"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sym typeface="+mn-ea"/>
                </a:rPr>
                <a:t>卖巡检服务</a:t>
              </a:r>
            </a:p>
          </p:txBody>
        </p:sp>
        <p:sp>
          <p:nvSpPr>
            <p:cNvPr id="71" name="文本框 70"/>
            <p:cNvSpPr txBox="1"/>
            <p:nvPr/>
          </p:nvSpPr>
          <p:spPr>
            <a:xfrm>
              <a:off x="8440382" y="-701971"/>
              <a:ext cx="600075" cy="521970"/>
            </a:xfrm>
            <a:prstGeom prst="rect">
              <a:avLst/>
            </a:prstGeom>
            <a:noFill/>
          </p:spPr>
          <p:txBody>
            <a:bodyPr wrap="square" rtlCol="0">
              <a:spAutoFit/>
            </a:bodyPr>
            <a:lstStyle/>
            <a:p>
              <a:r>
                <a:rPr lang="en-US" altLang="zh-CN" sz="2800" b="1" dirty="0">
                  <a:solidFill>
                    <a:schemeClr val="accent2"/>
                  </a:solidFill>
                  <a:ea typeface="Adobe 黑体 Std R" panose="020B0400000000000000" charset="-122"/>
                  <a:sym typeface="+mn-ea"/>
                </a:rPr>
                <a:t>01</a:t>
              </a:r>
              <a:endParaRPr lang="en-US" altLang="zh-CN" sz="2800" b="1" dirty="0">
                <a:solidFill>
                  <a:schemeClr val="accent2"/>
                </a:solidFill>
                <a:ea typeface="Adobe 黑体 Std R" panose="020B0400000000000000" charset="-122"/>
              </a:endParaRPr>
            </a:p>
          </p:txBody>
        </p:sp>
        <p:sp>
          <p:nvSpPr>
            <p:cNvPr id="4" name="矩形 3"/>
            <p:cNvSpPr/>
            <p:nvPr/>
          </p:nvSpPr>
          <p:spPr>
            <a:xfrm>
              <a:off x="7431262" y="663043"/>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834938" y="6413947"/>
            <a:ext cx="6600825" cy="398780"/>
          </a:xfrm>
          <a:prstGeom prst="rect">
            <a:avLst/>
          </a:prstGeom>
          <a:noFill/>
        </p:spPr>
        <p:txBody>
          <a:bodyPr wrap="square" rtlCol="0">
            <a:spAutoFit/>
          </a:bodyPr>
          <a:lstStyle/>
          <a:p>
            <a:r>
              <a:rPr lang="zh-CN" altLang="en-US" sz="2000" dirty="0">
                <a:solidFill>
                  <a:schemeClr val="bg2"/>
                </a:solidFill>
                <a:latin typeface="Adobe 黑体 Std R" panose="020B0400000000000000" charset="-122"/>
                <a:ea typeface="Adobe 黑体 Std R" panose="020B0400000000000000" charset="-122"/>
              </a:rPr>
              <a:t>基于解决方案，提供多种产品形式，面向不同客户需求</a:t>
            </a:r>
          </a:p>
        </p:txBody>
      </p:sp>
      <p:sp>
        <p:nvSpPr>
          <p:cNvPr id="7" name="标题 6"/>
          <p:cNvSpPr/>
          <p:nvPr/>
        </p:nvSpPr>
        <p:spPr>
          <a:xfrm>
            <a:off x="229870" y="144145"/>
            <a:ext cx="597535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怎么盈利</a:t>
            </a:r>
            <a:r>
              <a:rPr lang="en-US" altLang="zh-CN" dirty="0" smtClean="0">
                <a:latin typeface="+mj-ea"/>
                <a:ea typeface="+mj-ea"/>
              </a:rPr>
              <a:t>——</a:t>
            </a:r>
            <a:r>
              <a:rPr lang="zh-CN" altLang="en-US" dirty="0" smtClean="0">
                <a:latin typeface="+mj-ea"/>
                <a:ea typeface="+mj-ea"/>
              </a:rPr>
              <a:t>产品矩阵与</a:t>
            </a:r>
            <a:r>
              <a:rPr lang="zh-CN" altLang="en-US" dirty="0">
                <a:latin typeface="+mj-ea"/>
                <a:ea typeface="+mj-ea"/>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47"/>
          <p:cNvSpPr>
            <a:spLocks noGrp="1"/>
          </p:cNvSpPr>
          <p:nvPr>
            <p:ph type="title"/>
          </p:nvPr>
        </p:nvSpPr>
        <p:spPr>
          <a:xfrm>
            <a:off x="229870" y="144145"/>
            <a:ext cx="5250180" cy="628015"/>
          </a:xfrm>
        </p:spPr>
        <p:txBody>
          <a:bodyPr/>
          <a:lstStyle/>
          <a:p>
            <a:r>
              <a:rPr lang="zh-CN" altLang="en-US" dirty="0">
                <a:latin typeface="+mj-ea"/>
                <a:ea typeface="+mj-ea"/>
              </a:rPr>
              <a:t>怎么盈利</a:t>
            </a:r>
            <a:r>
              <a:rPr lang="en-US" altLang="zh-CN" dirty="0">
                <a:latin typeface="+mj-ea"/>
                <a:ea typeface="+mj-ea"/>
              </a:rPr>
              <a:t>——</a:t>
            </a:r>
            <a:r>
              <a:rPr lang="zh-CN" altLang="en-US" dirty="0">
                <a:latin typeface="+mj-ea"/>
                <a:ea typeface="+mj-ea"/>
              </a:rPr>
              <a:t>商业模式</a:t>
            </a:r>
          </a:p>
        </p:txBody>
      </p:sp>
      <p:sp>
        <p:nvSpPr>
          <p:cNvPr id="46" name="圆角矩形 45"/>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文本框 48"/>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50" name="组合 49"/>
          <p:cNvGrpSpPr/>
          <p:nvPr/>
        </p:nvGrpSpPr>
        <p:grpSpPr>
          <a:xfrm>
            <a:off x="758190" y="2062480"/>
            <a:ext cx="2451735" cy="487680"/>
            <a:chOff x="3858" y="2984"/>
            <a:chExt cx="3135" cy="768"/>
          </a:xfrm>
        </p:grpSpPr>
        <p:sp>
          <p:nvSpPr>
            <p:cNvPr id="51" name="文本框 50"/>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52" name="圆角矩形 51"/>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3" name="组合 52"/>
          <p:cNvGrpSpPr/>
          <p:nvPr/>
        </p:nvGrpSpPr>
        <p:grpSpPr>
          <a:xfrm>
            <a:off x="8792845" y="3535045"/>
            <a:ext cx="1984375" cy="502920"/>
            <a:chOff x="13671" y="4916"/>
            <a:chExt cx="3125" cy="792"/>
          </a:xfrm>
        </p:grpSpPr>
        <p:sp>
          <p:nvSpPr>
            <p:cNvPr id="54" name="文本框 53"/>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55" name="圆角矩形 54"/>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6" name="组合 55"/>
          <p:cNvGrpSpPr/>
          <p:nvPr/>
        </p:nvGrpSpPr>
        <p:grpSpPr>
          <a:xfrm>
            <a:off x="648970" y="4591050"/>
            <a:ext cx="2639695" cy="539750"/>
            <a:chOff x="1531" y="6437"/>
            <a:chExt cx="3106" cy="768"/>
          </a:xfrm>
        </p:grpSpPr>
        <p:sp>
          <p:nvSpPr>
            <p:cNvPr id="57" name="文本框 56"/>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58" name="圆角矩形 57"/>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59" name="直接箭头连接符 58"/>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706755" y="3478530"/>
            <a:ext cx="2021205" cy="487680"/>
            <a:chOff x="1743" y="6725"/>
            <a:chExt cx="2672" cy="768"/>
          </a:xfrm>
        </p:grpSpPr>
        <p:sp>
          <p:nvSpPr>
            <p:cNvPr id="65" name="文本框 64"/>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66" name="圆角矩形 65"/>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7" name="组合 66"/>
          <p:cNvGrpSpPr/>
          <p:nvPr/>
        </p:nvGrpSpPr>
        <p:grpSpPr>
          <a:xfrm>
            <a:off x="5138420" y="1549400"/>
            <a:ext cx="2117725" cy="853440"/>
            <a:chOff x="1775" y="6469"/>
            <a:chExt cx="2722" cy="768"/>
          </a:xfrm>
        </p:grpSpPr>
        <p:sp>
          <p:nvSpPr>
            <p:cNvPr id="68" name="文本框 67"/>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69" name="圆角矩形 68"/>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70" name="直接箭头连接符 69"/>
          <p:cNvCxnSpPr>
            <a:stCxn id="55" idx="1"/>
            <a:endCxn id="46"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78" name="文本框 77"/>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79" name="组合 78"/>
          <p:cNvGrpSpPr/>
          <p:nvPr/>
        </p:nvGrpSpPr>
        <p:grpSpPr>
          <a:xfrm>
            <a:off x="5221605" y="5145405"/>
            <a:ext cx="2326640" cy="487680"/>
            <a:chOff x="13671" y="4916"/>
            <a:chExt cx="2958" cy="768"/>
          </a:xfrm>
        </p:grpSpPr>
        <p:sp>
          <p:nvSpPr>
            <p:cNvPr id="80" name="文本框 79"/>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81" name="圆角矩形 80"/>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82" name="直接箭头连接符 81"/>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85" name="图片 84" descr="已巡检"/>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9886950" y="2664805"/>
            <a:ext cx="386080" cy="386080"/>
          </a:xfrm>
          <a:prstGeom prst="rect">
            <a:avLst/>
          </a:prstGeom>
        </p:spPr>
      </p:pic>
      <p:pic>
        <p:nvPicPr>
          <p:cNvPr id="86" name="图片 85" descr="已巡检"/>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6121816" y="4438650"/>
            <a:ext cx="386080" cy="386080"/>
          </a:xfrm>
          <a:prstGeom prst="rect">
            <a:avLst/>
          </a:prstGeom>
        </p:spPr>
      </p:pic>
      <p:cxnSp>
        <p:nvCxnSpPr>
          <p:cNvPr id="87" name="直接箭头连接符 86"/>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89" name="直接箭头连接符 8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91" name="直接箭头连接符 9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92" name="图片 91" descr="已巡检"/>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758430" y="3632200"/>
            <a:ext cx="386080" cy="386080"/>
          </a:xfrm>
          <a:prstGeom prst="rect">
            <a:avLst/>
          </a:prstGeom>
        </p:spPr>
      </p:pic>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a:fillRect/>
          </a:stretch>
        </p:blipFill>
        <p:spPr>
          <a:xfrm>
            <a:off x="6800428" y="2505710"/>
            <a:ext cx="3443790" cy="3120671"/>
          </a:xfrm>
          <a:prstGeom prst="rect">
            <a:avLst/>
          </a:prstGeom>
        </p:spPr>
      </p:pic>
      <p:sp>
        <p:nvSpPr>
          <p:cNvPr id="2" name="标题 1"/>
          <p:cNvSpPr>
            <a:spLocks noGrp="1"/>
          </p:cNvSpPr>
          <p:nvPr>
            <p:ph type="title"/>
          </p:nvPr>
        </p:nvSpPr>
        <p:spPr>
          <a:xfrm>
            <a:off x="149860" y="154940"/>
            <a:ext cx="478282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backgroundRemoval t="667" b="98000" l="34273" r="100000">
                        <a14:foregroundMark x1="65500" y1="7091" x2="98000" y2="94000"/>
                        <a14:foregroundMark x1="85182" y1="10667" x2="99818" y2="54424"/>
                        <a14:foregroundMark x1="97682" y1="29091" x2="91682" y2="93576"/>
                        <a14:foregroundMark x1="58818" y1="64909" x2="85500" y2="75576"/>
                        <a14:foregroundMark x1="60318" y1="77576" x2="81000" y2="91576"/>
                      </a14:backgroundRemoval>
                    </a14:imgEffect>
                  </a14:imgLayer>
                </a14:imgProps>
              </a:ext>
              <a:ext uri="{28A0092B-C50C-407E-A947-70E740481C1C}">
                <a14:useLocalDpi xmlns:a14="http://schemas.microsoft.com/office/drawing/2010/main" val="0"/>
              </a:ext>
            </a:extLst>
          </a:blip>
          <a:stretch>
            <a:fillRect/>
          </a:stretch>
        </p:blipFill>
        <p:spPr>
          <a:xfrm>
            <a:off x="4745185" y="1238956"/>
            <a:ext cx="7492059" cy="5619044"/>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a:xfrm>
            <a:off x="229870" y="144145"/>
            <a:ext cx="525018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527050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sp>
        <p:nvSpPr>
          <p:cNvPr id="5" name="文本框 4"/>
          <p:cNvSpPr txBox="1"/>
          <p:nvPr/>
        </p:nvSpPr>
        <p:spPr>
          <a:xfrm>
            <a:off x="1830070" y="5360035"/>
            <a:ext cx="1186180" cy="321945"/>
          </a:xfrm>
          <a:prstGeom prst="rect">
            <a:avLst/>
          </a:prstGeom>
          <a:noFill/>
        </p:spPr>
        <p:txBody>
          <a:bodyPr wrap="square" rtlCol="0">
            <a:spAutoFit/>
          </a:bodyPr>
          <a:lstStyle/>
          <a:p>
            <a:r>
              <a:rPr lang="zh-CN" altLang="en-US" sz="1500">
                <a:solidFill>
                  <a:schemeClr val="bg2"/>
                </a:solidFill>
                <a:cs typeface="+mn-ea"/>
                <a:sym typeface="+mn-lt"/>
              </a:rPr>
              <a:t>客户：</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20000"/>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1"/>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2"/>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4"/>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5"/>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095884"/>
            <a:ext cx="8103870" cy="2909358"/>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239647"/>
            <a:ext cx="7457361" cy="1661993"/>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873" t="31028" r="13484" b="28315"/>
          <a:stretch>
            <a:fillRect/>
          </a:stretch>
        </p:blipFill>
        <p:spPr>
          <a:xfrm>
            <a:off x="1150256" y="1243188"/>
            <a:ext cx="1731791" cy="2127450"/>
          </a:xfrm>
          <a:prstGeom prst="rect">
            <a:avLst/>
          </a:prstGeom>
        </p:spPr>
      </p:pic>
      <p:sp>
        <p:nvSpPr>
          <p:cNvPr id="10" name="矩形 9"/>
          <p:cNvSpPr/>
          <p:nvPr/>
        </p:nvSpPr>
        <p:spPr>
          <a:xfrm>
            <a:off x="3944196" y="4807567"/>
            <a:ext cx="8103870" cy="160993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957021"/>
            <a:ext cx="5816733" cy="1297663"/>
          </a:xfrm>
          <a:prstGeom prst="rect">
            <a:avLst/>
          </a:prstGeom>
          <a:noFill/>
        </p:spPr>
        <p:txBody>
          <a:bodyPr wrap="square" rtlCol="0">
            <a:spAutoFit/>
          </a:bodyPr>
          <a:lstStyle/>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参与多项人工智能行业落地项目</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a:t>
            </a:r>
            <a:endPar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项目负责人</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6202" y="4133693"/>
            <a:ext cx="1626027" cy="2127450"/>
          </a:xfrm>
          <a:prstGeom prst="rect">
            <a:avLst/>
          </a:prstGeom>
        </p:spPr>
      </p:pic>
    </p:spTree>
    <p:extLst>
      <p:ext uri="{BB962C8B-B14F-4D97-AF65-F5344CB8AC3E}">
        <p14:creationId xmlns:p14="http://schemas.microsoft.com/office/powerpoint/2010/main" val="220579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尹晓辉 技术副总监</a:t>
            </a:r>
            <a:endParaRPr lang="en-US" altLang="zh-CN" sz="1500" u="sng" dirty="0" smtClean="0">
              <a:solidFill>
                <a:schemeClr val="bg2"/>
              </a:solidFill>
            </a:endParaRPr>
          </a:p>
          <a:p>
            <a:pPr algn="ctr">
              <a:lnSpc>
                <a:spcPct val="150000"/>
              </a:lnSpc>
            </a:pPr>
            <a:r>
              <a:rPr lang="zh-CN" altLang="zh-CN" sz="1500" dirty="0" smtClean="0">
                <a:solidFill>
                  <a:schemeClr val="bg2"/>
                </a:solidFill>
              </a:rPr>
              <a:t>计算机</a:t>
            </a:r>
            <a:r>
              <a:rPr lang="zh-CN" altLang="en-US" sz="1500" dirty="0" smtClean="0">
                <a:solidFill>
                  <a:schemeClr val="bg2"/>
                </a:solidFill>
              </a:rPr>
              <a:t>专业优秀学生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常得旺 财务总监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工商管理专业，</a:t>
            </a:r>
            <a:r>
              <a:rPr lang="zh-CN" altLang="zh-CN" sz="1500" dirty="0" smtClean="0">
                <a:solidFill>
                  <a:schemeClr val="bg2"/>
                </a:solidFill>
              </a:rPr>
              <a:t>创</a:t>
            </a:r>
            <a:r>
              <a:rPr lang="zh-CN" altLang="zh-CN" sz="1500" dirty="0">
                <a:solidFill>
                  <a:schemeClr val="bg2"/>
                </a:solidFill>
              </a:rPr>
              <a:t>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4037365"/>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1"/>
                </a:solidFill>
              </a:rPr>
              <a:t> 郑志宇 技术副总监</a:t>
            </a:r>
            <a:endParaRPr lang="en-US" altLang="zh-CN" sz="1500" u="sng" dirty="0" smtClean="0">
              <a:solidFill>
                <a:schemeClr val="bg1"/>
              </a:solidFill>
            </a:endParaRPr>
          </a:p>
          <a:p>
            <a:pPr algn="ctr">
              <a:lnSpc>
                <a:spcPct val="150000"/>
              </a:lnSpc>
            </a:pPr>
            <a:r>
              <a:rPr lang="zh-CN" altLang="en-US" sz="1500" u="sng" dirty="0" smtClean="0">
                <a:solidFill>
                  <a:schemeClr val="bg1"/>
                </a:solidFill>
              </a:rPr>
              <a:t>完成国家级大学生创新创业项目</a:t>
            </a:r>
            <a:r>
              <a:rPr lang="en-US" altLang="zh-CN" sz="1500" u="sng" dirty="0" smtClean="0">
                <a:solidFill>
                  <a:schemeClr val="bg1"/>
                </a:solidFill>
              </a:rPr>
              <a:t>1</a:t>
            </a:r>
            <a:r>
              <a:rPr lang="zh-CN" altLang="en-US" sz="1500" u="sng" dirty="0" smtClean="0">
                <a:solidFill>
                  <a:schemeClr val="bg1"/>
                </a:solidFill>
              </a:rPr>
              <a:t>项，多次参加创业大赛，负责搭建软件平台与</a:t>
            </a:r>
            <a:r>
              <a:rPr lang="en-US" altLang="zh-CN" sz="1500" u="sng" dirty="0" smtClean="0">
                <a:solidFill>
                  <a:schemeClr val="bg1"/>
                </a:solidFill>
              </a:rPr>
              <a:t>API</a:t>
            </a:r>
            <a:r>
              <a:rPr lang="zh-CN" altLang="en-US" sz="1500" u="sng" dirty="0" smtClean="0">
                <a:solidFill>
                  <a:schemeClr val="bg1"/>
                </a:solidFill>
              </a:rPr>
              <a:t>接口服务器维护</a:t>
            </a:r>
            <a:endParaRPr lang="en-US" altLang="zh-CN" sz="1500" u="sng"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刘珂 产品经理</a:t>
            </a:r>
            <a:endParaRPr lang="en-US" altLang="zh-CN" sz="1500" u="sng" dirty="0" smtClean="0">
              <a:solidFill>
                <a:schemeClr val="bg2"/>
              </a:solidFill>
            </a:endParaRPr>
          </a:p>
          <a:p>
            <a:pPr algn="ctr">
              <a:lnSpc>
                <a:spcPct val="150000"/>
              </a:lnSpc>
            </a:pPr>
            <a:r>
              <a:rPr lang="zh-CN" altLang="zh-CN" sz="1500" dirty="0">
                <a:solidFill>
                  <a:schemeClr val="bg2"/>
                </a:solidFill>
              </a:rPr>
              <a:t>曾</a:t>
            </a:r>
            <a:r>
              <a:rPr lang="zh-CN" altLang="zh-CN" sz="1500" dirty="0" smtClean="0">
                <a:solidFill>
                  <a:schemeClr val="bg2"/>
                </a:solidFill>
              </a:rPr>
              <a:t>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a:solidFill>
                  <a:schemeClr val="bg2"/>
                </a:solidFill>
              </a:rPr>
              <a:t>项</a:t>
            </a:r>
            <a:r>
              <a:rPr lang="zh-CN" altLang="zh-CN" sz="1500" dirty="0" smtClean="0">
                <a:solidFill>
                  <a:schemeClr val="bg2"/>
                </a:solidFill>
              </a:rPr>
              <a:t>、</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马子儒 技术总监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王丹阳 市场总监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电气工程专业，</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699798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rPr>
              <a:t>项目依托</a:t>
            </a:r>
          </a:p>
        </p:txBody>
      </p:sp>
      <p:sp>
        <p:nvSpPr>
          <p:cNvPr id="2" name="文本框 1"/>
          <p:cNvSpPr txBox="1"/>
          <p:nvPr/>
        </p:nvSpPr>
        <p:spPr>
          <a:xfrm>
            <a:off x="6610931" y="1628081"/>
            <a:ext cx="4274288" cy="4770537"/>
          </a:xfrm>
          <a:prstGeom prst="rect">
            <a:avLst/>
          </a:prstGeom>
          <a:noFill/>
        </p:spPr>
        <p:txBody>
          <a:bodyPr wrap="square" rtlCol="0">
            <a:spAutoFit/>
          </a:bodyPr>
          <a:lstStyle/>
          <a:p>
            <a:pPr algn="ctr"/>
            <a:r>
              <a:rPr lang="zh-CN" altLang="en-US" sz="2000" dirty="0">
                <a:solidFill>
                  <a:schemeClr val="bg1"/>
                </a:solidFill>
                <a:latin typeface="Adobe 黑体 Std R" panose="020B0400000000000000" charset="-122"/>
                <a:ea typeface="Adobe 黑体 Std R" panose="020B0400000000000000" charset="-122"/>
              </a:rPr>
              <a:t>项目</a:t>
            </a:r>
            <a:r>
              <a:rPr lang="zh-CN" altLang="en-US" sz="2000" dirty="0" smtClean="0">
                <a:solidFill>
                  <a:schemeClr val="bg1"/>
                </a:solidFill>
                <a:latin typeface="Adobe 黑体 Std R" panose="020B0400000000000000" charset="-122"/>
                <a:ea typeface="Adobe 黑体 Std R" panose="020B0400000000000000" charset="-122"/>
              </a:rPr>
              <a:t>依托</a:t>
            </a:r>
            <a:endParaRPr lang="en-US" altLang="zh-CN" sz="2000" dirty="0" smtClean="0">
              <a:solidFill>
                <a:schemeClr val="bg1"/>
              </a:solidFill>
              <a:latin typeface="Adobe 黑体 Std R" panose="020B0400000000000000" charset="-122"/>
              <a:ea typeface="Adobe 黑体 Std R" panose="020B0400000000000000" charset="-122"/>
            </a:endParaRPr>
          </a:p>
          <a:p>
            <a:pPr algn="ctr"/>
            <a:endParaRPr lang="zh-CN" altLang="en-US" sz="2000" dirty="0">
              <a:solidFill>
                <a:schemeClr val="bg1"/>
              </a:solidFill>
              <a:latin typeface="Adobe 黑体 Std R" panose="020B0400000000000000" charset="-122"/>
              <a:ea typeface="Adobe 黑体 Std R" panose="020B0400000000000000" charset="-122"/>
            </a:endParaRPr>
          </a:p>
          <a:p>
            <a:pPr algn="ctr"/>
            <a:r>
              <a:rPr lang="zh-CN" altLang="en-US" sz="2000" b="1" spc="300" dirty="0" smtClean="0">
                <a:solidFill>
                  <a:schemeClr val="accent4"/>
                </a:solidFill>
                <a:latin typeface="Adobe 黑体 Std R" panose="020B0400000000000000" charset="-122"/>
                <a:ea typeface="Adobe 黑体 Std R" panose="020B0400000000000000" charset="-122"/>
              </a:rPr>
              <a:t>华北电力大学</a:t>
            </a:r>
            <a:endParaRPr lang="en-US" altLang="zh-CN" sz="2000" b="1" spc="300" dirty="0" smtClean="0">
              <a:solidFill>
                <a:schemeClr val="accent4"/>
              </a:solidFill>
              <a:latin typeface="Adobe 黑体 Std R" panose="020B0400000000000000" charset="-122"/>
              <a:ea typeface="Adobe 黑体 Std R" panose="020B0400000000000000" charset="-122"/>
            </a:endParaRPr>
          </a:p>
          <a:p>
            <a:pPr algn="ctr"/>
            <a:r>
              <a:rPr lang="zh-CN" altLang="en-US" sz="2000" b="1" spc="300" dirty="0" smtClean="0">
                <a:solidFill>
                  <a:schemeClr val="accent4"/>
                </a:solidFill>
                <a:latin typeface="Adobe 黑体 Std R" panose="020B0400000000000000" charset="-122"/>
                <a:ea typeface="Adobe 黑体 Std R" panose="020B0400000000000000" charset="-122"/>
              </a:rPr>
              <a:t>河北省</a:t>
            </a:r>
            <a:r>
              <a:rPr lang="zh-CN" altLang="en-US" sz="2000" b="1" spc="300" dirty="0">
                <a:solidFill>
                  <a:schemeClr val="accent4"/>
                </a:solidFill>
                <a:latin typeface="Adobe 黑体 Std R" panose="020B0400000000000000" charset="-122"/>
                <a:ea typeface="Adobe 黑体 Std R" panose="020B0400000000000000" charset="-122"/>
              </a:rPr>
              <a:t>输变电安全防御重点实验室</a:t>
            </a:r>
          </a:p>
          <a:p>
            <a:endParaRPr lang="zh-CN" altLang="en-US" dirty="0">
              <a:solidFill>
                <a:schemeClr val="accent4"/>
              </a:solidFill>
              <a:latin typeface="Adobe 黑体 Std R" panose="020B0400000000000000" charset="-122"/>
              <a:ea typeface="Adobe 黑体 Std R" panose="020B0400000000000000" charset="-122"/>
            </a:endParaRPr>
          </a:p>
          <a:p>
            <a:endParaRPr lang="zh-CN" altLang="en-US" dirty="0">
              <a:solidFill>
                <a:schemeClr val="accent4"/>
              </a:solidFill>
              <a:latin typeface="Adobe 黑体 Std R" panose="020B0400000000000000" charset="-122"/>
              <a:ea typeface="Adobe 黑体 Std R" panose="020B0400000000000000" charset="-122"/>
            </a:endParaRPr>
          </a:p>
          <a:p>
            <a:pPr>
              <a:lnSpc>
                <a:spcPct val="150000"/>
              </a:lnSpc>
            </a:pPr>
            <a:r>
              <a:rPr lang="zh-CN" altLang="en-US" dirty="0">
                <a:solidFill>
                  <a:schemeClr val="accent4"/>
                </a:solidFill>
                <a:latin typeface="Adobe 黑体 Std R" panose="020B0400000000000000" charset="-122"/>
                <a:ea typeface="Adobe 黑体 Std R" panose="020B0400000000000000" charset="-122"/>
              </a:rPr>
              <a:t>    </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 </a:t>
            </a:r>
            <a:r>
              <a:rPr lang="zh-CN" altLang="en-US" sz="2000" spc="300" dirty="0">
                <a:solidFill>
                  <a:schemeClr val="bg1"/>
                </a:solidFill>
                <a:latin typeface="Adobe 黑体 Std R" panose="020B0400000000000000" charset="-122"/>
                <a:ea typeface="Adobe 黑体 Std R" panose="020B0400000000000000" charset="-122"/>
                <a:cs typeface="Adobe 黑体 Std R" panose="020B0400000000000000" charset="-122"/>
              </a:rPr>
              <a:t>省级重点实验室。实验室开展电气设备状态监测与故障诊断技术、输变电设备绝缘技术、超特高压输变电关键技术、先进电工材料等方面的研究。</a:t>
            </a:r>
          </a:p>
          <a:p>
            <a:endParaRPr lang="zh-CN" altLang="en-US" dirty="0">
              <a:solidFill>
                <a:schemeClr val="bg1"/>
              </a:solidFill>
              <a:latin typeface="Adobe 黑体 Std R" panose="020B0400000000000000" charset="-122"/>
              <a:ea typeface="Adobe 黑体 Std R" panose="020B0400000000000000" charset="-122"/>
            </a:endParaRPr>
          </a:p>
        </p:txBody>
      </p:sp>
      <p:grpSp>
        <p:nvGrpSpPr>
          <p:cNvPr id="43" name="组合 42"/>
          <p:cNvGrpSpPr/>
          <p:nvPr/>
        </p:nvGrpSpPr>
        <p:grpSpPr>
          <a:xfrm>
            <a:off x="489850" y="1215245"/>
            <a:ext cx="5198569" cy="5501050"/>
            <a:chOff x="229868" y="772159"/>
            <a:chExt cx="5902200" cy="6085841"/>
          </a:xfrm>
        </p:grpSpPr>
        <p:sp>
          <p:nvSpPr>
            <p:cNvPr id="3" name="PA-矩形 2"/>
            <p:cNvSpPr/>
            <p:nvPr>
              <p:custDataLst>
                <p:tags r:id="rId2"/>
              </p:custDataLst>
            </p:nvPr>
          </p:nvSpPr>
          <p:spPr>
            <a:xfrm>
              <a:off x="3030278" y="4926418"/>
              <a:ext cx="3065721" cy="1931582"/>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矩形 6"/>
            <p:cNvSpPr/>
            <p:nvPr>
              <p:custDataLst>
                <p:tags r:id="rId3"/>
              </p:custDataLst>
            </p:nvPr>
          </p:nvSpPr>
          <p:spPr>
            <a:xfrm>
              <a:off x="3809701" y="3214576"/>
              <a:ext cx="2276259" cy="1711843"/>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8"/>
            <p:cNvSpPr/>
            <p:nvPr>
              <p:custDataLst>
                <p:tags r:id="rId4"/>
              </p:custDataLst>
            </p:nvPr>
          </p:nvSpPr>
          <p:spPr>
            <a:xfrm>
              <a:off x="229868" y="4926417"/>
              <a:ext cx="2836481" cy="1931583"/>
            </a:xfrm>
            <a:prstGeom prst="rect">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矩形 13"/>
            <p:cNvSpPr/>
            <p:nvPr>
              <p:custDataLst>
                <p:tags r:id="rId5"/>
              </p:custDataLst>
            </p:nvPr>
          </p:nvSpPr>
          <p:spPr>
            <a:xfrm>
              <a:off x="229870" y="772159"/>
              <a:ext cx="5902198" cy="2442418"/>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矩形 41"/>
            <p:cNvSpPr/>
            <p:nvPr>
              <p:custDataLst>
                <p:tags r:id="rId6"/>
              </p:custDataLst>
            </p:nvPr>
          </p:nvSpPr>
          <p:spPr>
            <a:xfrm>
              <a:off x="229869" y="3214576"/>
              <a:ext cx="3625940" cy="1711843"/>
            </a:xfrm>
            <a:prstGeom prst="rect">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83616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1539" y="1149066"/>
            <a:ext cx="11720461" cy="2400657"/>
          </a:xfrm>
          <a:prstGeom prst="rect">
            <a:avLst/>
          </a:prstGeom>
          <a:noFill/>
        </p:spPr>
        <p:txBody>
          <a:bodyPr wrap="square" rtlCol="0">
            <a:spAutoFit/>
          </a:bodyPr>
          <a:lstStyle/>
          <a:p>
            <a:pPr indent="0">
              <a:buFont typeface="Arial" panose="020B0604020202020204" pitchFamily="34" charset="0"/>
              <a:buNone/>
            </a:pPr>
            <a:r>
              <a:rPr lang="zh-CN" altLang="en-US" dirty="0">
                <a:solidFill>
                  <a:schemeClr val="bg2"/>
                </a:solidFill>
              </a:rPr>
              <a:t>收入公式</a:t>
            </a:r>
            <a:r>
              <a:rPr lang="zh-CN" altLang="en-US" dirty="0" smtClean="0">
                <a:solidFill>
                  <a:schemeClr val="bg2"/>
                </a:solidFill>
              </a:rPr>
              <a:t>：</a:t>
            </a:r>
            <a:endParaRPr lang="en-US" altLang="zh-CN" dirty="0" smtClean="0">
              <a:solidFill>
                <a:schemeClr val="bg2"/>
              </a:solidFill>
            </a:endParaRPr>
          </a:p>
          <a:p>
            <a:pPr indent="0">
              <a:buFont typeface="Arial" panose="020B0604020202020204" pitchFamily="34" charset="0"/>
              <a:buNone/>
            </a:pPr>
            <a:endParaRPr lang="zh-CN" altLang="en-US" sz="2000" dirty="0">
              <a:solidFill>
                <a:schemeClr val="accent2"/>
              </a:solidFill>
            </a:endParaRPr>
          </a:p>
          <a:p>
            <a:pPr fontAlgn="auto">
              <a:lnSpc>
                <a:spcPct val="110000"/>
              </a:lnSpc>
            </a:pPr>
            <a:r>
              <a:rPr lang="zh-CN" altLang="en-US" sz="2000" dirty="0" smtClean="0">
                <a:solidFill>
                  <a:schemeClr val="accent4"/>
                </a:solidFill>
              </a:rPr>
              <a:t>总收入</a:t>
            </a:r>
            <a:r>
              <a:rPr lang="en-US" altLang="zh-CN" sz="2000" dirty="0">
                <a:solidFill>
                  <a:schemeClr val="bg2"/>
                </a:solidFill>
              </a:rPr>
              <a:t>=</a:t>
            </a:r>
          </a:p>
          <a:p>
            <a:pPr fontAlgn="auto">
              <a:lnSpc>
                <a:spcPct val="120000"/>
              </a:lnSpc>
            </a:pPr>
            <a:r>
              <a:rPr lang="en-US" altLang="zh-CN" sz="2000" dirty="0">
                <a:solidFill>
                  <a:schemeClr val="accent4"/>
                </a:solidFill>
              </a:rPr>
              <a:t>	  </a:t>
            </a:r>
            <a:r>
              <a:rPr lang="en-US" altLang="zh-CN" sz="2000" dirty="0" smtClean="0">
                <a:solidFill>
                  <a:schemeClr val="accent4"/>
                </a:solidFill>
              </a:rPr>
              <a:t>  </a:t>
            </a:r>
            <a:r>
              <a:rPr lang="zh-CN" altLang="en-US" sz="2000" dirty="0">
                <a:solidFill>
                  <a:schemeClr val="accent4"/>
                </a:solidFill>
              </a:rPr>
              <a:t>打包出售解决</a:t>
            </a:r>
            <a:r>
              <a:rPr lang="zh-CN" altLang="en-US" sz="2000" dirty="0" smtClean="0">
                <a:solidFill>
                  <a:schemeClr val="accent4"/>
                </a:solidFill>
              </a:rPr>
              <a:t>方案 </a:t>
            </a:r>
            <a:r>
              <a:rPr lang="zh-CN" altLang="en-US" sz="2000" dirty="0" smtClean="0">
                <a:solidFill>
                  <a:schemeClr val="bg2"/>
                </a:solidFill>
              </a:rPr>
              <a:t>收入</a:t>
            </a:r>
            <a:r>
              <a:rPr lang="en-US" altLang="zh-CN" sz="2000" dirty="0" smtClean="0">
                <a:solidFill>
                  <a:schemeClr val="bg2"/>
                </a:solidFill>
              </a:rPr>
              <a:t>(70%)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en-US" altLang="zh-CN" sz="2000" dirty="0">
                <a:solidFill>
                  <a:schemeClr val="bg2"/>
                </a:solidFill>
              </a:rPr>
              <a:t>+  </a:t>
            </a:r>
            <a:r>
              <a:rPr lang="zh-CN" altLang="en-US" sz="2000" dirty="0">
                <a:solidFill>
                  <a:schemeClr val="accent4"/>
                </a:solidFill>
                <a:sym typeface="+mn-ea"/>
              </a:rPr>
              <a:t>提供包月</a:t>
            </a:r>
            <a:r>
              <a:rPr lang="zh-CN" altLang="en-US" sz="2000" dirty="0">
                <a:solidFill>
                  <a:schemeClr val="accent4"/>
                </a:solidFill>
              </a:rPr>
              <a:t>巡检</a:t>
            </a:r>
            <a:r>
              <a:rPr lang="zh-CN" altLang="en-US" sz="2000" dirty="0" smtClean="0">
                <a:solidFill>
                  <a:schemeClr val="accent4"/>
                </a:solidFill>
              </a:rPr>
              <a:t>服务 </a:t>
            </a:r>
            <a:r>
              <a:rPr lang="zh-CN" altLang="en-US" sz="2000" dirty="0" smtClean="0">
                <a:solidFill>
                  <a:schemeClr val="bg2"/>
                </a:solidFill>
              </a:rPr>
              <a:t>收入</a:t>
            </a:r>
            <a:r>
              <a:rPr lang="en-US" altLang="zh-CN" sz="2000" dirty="0" smtClean="0">
                <a:solidFill>
                  <a:schemeClr val="bg2"/>
                </a:solidFill>
              </a:rPr>
              <a:t>(20%)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zh-CN" altLang="en-US" sz="2000" dirty="0">
                <a:solidFill>
                  <a:schemeClr val="accent4"/>
                </a:solidFill>
              </a:rPr>
              <a:t>开放</a:t>
            </a:r>
            <a:r>
              <a:rPr lang="en-US" altLang="zh-CN" sz="2000" dirty="0">
                <a:solidFill>
                  <a:schemeClr val="accent4"/>
                </a:solidFill>
              </a:rPr>
              <a:t>API</a:t>
            </a:r>
            <a:r>
              <a:rPr lang="zh-CN" altLang="en-US" sz="2000" dirty="0">
                <a:solidFill>
                  <a:schemeClr val="accent4"/>
                </a:solidFill>
              </a:rPr>
              <a:t>接口</a:t>
            </a:r>
            <a:r>
              <a:rPr lang="zh-CN" altLang="en-US" sz="2000" dirty="0" smtClean="0">
                <a:solidFill>
                  <a:schemeClr val="accent4"/>
                </a:solidFill>
              </a:rPr>
              <a:t>收费  </a:t>
            </a:r>
            <a:r>
              <a:rPr lang="zh-CN" altLang="en-US" sz="2000" dirty="0" smtClean="0">
                <a:solidFill>
                  <a:schemeClr val="bg2"/>
                </a:solidFill>
              </a:rPr>
              <a:t>收入</a:t>
            </a:r>
            <a:r>
              <a:rPr lang="en-US" altLang="zh-CN" sz="2000" dirty="0" smtClean="0">
                <a:solidFill>
                  <a:schemeClr val="bg2"/>
                </a:solidFill>
              </a:rPr>
              <a:t>(10%)*</a:t>
            </a:r>
            <a:endParaRPr lang="zh-CN" altLang="en-US" sz="2000" dirty="0">
              <a:solidFill>
                <a:schemeClr val="bg2"/>
              </a:solidFill>
            </a:endParaRPr>
          </a:p>
          <a:p>
            <a:endParaRPr lang="zh-CN" altLang="en-US" dirty="0">
              <a:solidFill>
                <a:schemeClr val="bg2"/>
              </a:solidFill>
            </a:endParaRPr>
          </a:p>
        </p:txBody>
      </p:sp>
      <p:sp>
        <p:nvSpPr>
          <p:cNvPr id="2" name="标题 6"/>
          <p:cNvSpPr/>
          <p:nvPr/>
        </p:nvSpPr>
        <p:spPr>
          <a:xfrm>
            <a:off x="229869" y="144145"/>
            <a:ext cx="366479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资金需求</a:t>
            </a:r>
            <a:r>
              <a:rPr lang="en-US" altLang="zh-CN" dirty="0" smtClean="0">
                <a:latin typeface="+mj-ea"/>
                <a:ea typeface="+mj-ea"/>
              </a:rPr>
              <a:t>——</a:t>
            </a:r>
            <a:r>
              <a:rPr lang="zh-CN" altLang="en-US" dirty="0" smtClean="0">
                <a:latin typeface="+mj-ea"/>
                <a:ea typeface="+mj-ea"/>
              </a:rPr>
              <a:t>财务</a:t>
            </a:r>
            <a:r>
              <a:rPr lang="zh-CN" altLang="en-US" dirty="0">
                <a:latin typeface="+mj-ea"/>
                <a:ea typeface="+mj-ea"/>
              </a:rPr>
              <a:t>预测</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0" y="6665595"/>
            <a:ext cx="3070269" cy="246221"/>
          </a:xfrm>
          <a:prstGeom prst="rect">
            <a:avLst/>
          </a:prstGeom>
          <a:noFill/>
        </p:spPr>
        <p:txBody>
          <a:bodyPr wrap="square" rtlCol="0">
            <a:spAutoFit/>
          </a:bodyPr>
          <a:lstStyle/>
          <a:p>
            <a:r>
              <a:rPr lang="zh-CN" altLang="en-US" sz="1000" dirty="0" smtClean="0">
                <a:solidFill>
                  <a:schemeClr val="bg2"/>
                </a:solidFill>
              </a:rPr>
              <a:t>*均为稳定期后占比</a:t>
            </a:r>
            <a:endParaRPr lang="zh-CN" altLang="en-US" sz="1000" dirty="0">
              <a:solidFill>
                <a:schemeClr val="bg2"/>
              </a:solidFill>
            </a:endParaRPr>
          </a:p>
        </p:txBody>
      </p:sp>
      <p:graphicFrame>
        <p:nvGraphicFramePr>
          <p:cNvPr id="10" name="图表 9"/>
          <p:cNvGraphicFramePr/>
          <p:nvPr/>
        </p:nvGraphicFramePr>
        <p:xfrm>
          <a:off x="471539" y="3965363"/>
          <a:ext cx="11064787" cy="2700232"/>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本框 1"/>
          <p:cNvSpPr txBox="1"/>
          <p:nvPr/>
        </p:nvSpPr>
        <p:spPr>
          <a:xfrm>
            <a:off x="10115107" y="5512982"/>
            <a:ext cx="723014" cy="27113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dirty="0">
                <a:solidFill>
                  <a:schemeClr val="bg2"/>
                </a:solidFill>
              </a:rPr>
              <a:t>总</a:t>
            </a:r>
            <a:r>
              <a:rPr lang="zh-CN" altLang="en-US" sz="1100" dirty="0" smtClean="0">
                <a:solidFill>
                  <a:schemeClr val="bg2"/>
                </a:solidFill>
              </a:rPr>
              <a:t>收入</a:t>
            </a:r>
            <a:endParaRPr lang="zh-CN" altLang="en-US" sz="1100" dirty="0">
              <a:solidFill>
                <a:schemeClr val="bg2"/>
              </a:solidFill>
            </a:endParaRPr>
          </a:p>
        </p:txBody>
      </p:sp>
      <p:pic>
        <p:nvPicPr>
          <p:cNvPr id="12" name="图片 11" descr="传统面积"/>
          <p:cNvPicPr>
            <a:picLocks noChangeAspect="1"/>
          </p:cNvPicPr>
          <p:nvPr/>
        </p:nvPicPr>
        <p:blipFill>
          <a:blip r:embed="rId4">
            <a:clrChange>
              <a:clrFrom>
                <a:srgbClr val="555A5F">
                  <a:alpha val="100000"/>
                </a:srgbClr>
              </a:clrFrom>
              <a:clrTo>
                <a:srgbClr val="555A5F">
                  <a:alpha val="100000"/>
                  <a:alpha val="0"/>
                </a:srgbClr>
              </a:clrTo>
            </a:clrChange>
          </a:blip>
          <a:stretch>
            <a:fillRect/>
          </a:stretch>
        </p:blipFill>
        <p:spPr>
          <a:xfrm>
            <a:off x="6404758" y="548468"/>
            <a:ext cx="5452642" cy="31584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4000">
              <a:schemeClr val="bg2">
                <a:lumMod val="65000"/>
              </a:schemeClr>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1" name="任意多边形 10"/>
          <p:cNvSpPr/>
          <p:nvPr/>
        </p:nvSpPr>
        <p:spPr>
          <a:xfrm>
            <a:off x="1674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674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4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21590" y="2553335"/>
            <a:ext cx="1595755"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 目录</a:t>
            </a:r>
          </a:p>
        </p:txBody>
      </p:sp>
      <p:pic>
        <p:nvPicPr>
          <p:cNvPr id="3079" name="Picture 3"/>
          <p:cNvPicPr>
            <a:picLocks noChangeAspect="1"/>
          </p:cNvPicPr>
          <p:nvPr/>
        </p:nvPicPr>
        <p:blipFill>
          <a:blip r:embed="rId4">
            <a:lum bright="54000" contrast="-100000"/>
          </a:blip>
          <a:srcRect l="2766" r="7204" b="57678"/>
          <a:stretch>
            <a:fillRect/>
          </a:stretch>
        </p:blipFill>
        <p:spPr>
          <a:xfrm rot="-5400000" flipV="1">
            <a:off x="-1036320" y="3639185"/>
            <a:ext cx="5340350" cy="81280"/>
          </a:xfrm>
          <a:prstGeom prst="rect">
            <a:avLst/>
          </a:prstGeom>
          <a:noFill/>
          <a:ln w="9525">
            <a:noFill/>
          </a:ln>
        </p:spPr>
      </p:pic>
      <p:pic>
        <p:nvPicPr>
          <p:cNvPr id="7" name="Picture 3"/>
          <p:cNvPicPr>
            <a:picLocks noChangeAspect="1"/>
          </p:cNvPicPr>
          <p:nvPr/>
        </p:nvPicPr>
        <p:blipFill>
          <a:blip r:embed="rId4">
            <a:lum bright="58000" contrast="-54000"/>
          </a:blip>
          <a:srcRect l="2766" r="7204" b="57678"/>
          <a:stretch>
            <a:fillRect/>
          </a:stretch>
        </p:blipFill>
        <p:spPr>
          <a:xfrm rot="-5400000" flipV="1">
            <a:off x="719455" y="3577590"/>
            <a:ext cx="5340350" cy="81280"/>
          </a:xfrm>
          <a:prstGeom prst="rect">
            <a:avLst/>
          </a:prstGeom>
          <a:noFill/>
          <a:ln w="9525">
            <a:noFill/>
          </a:ln>
        </p:spPr>
      </p:pic>
      <p:pic>
        <p:nvPicPr>
          <p:cNvPr id="8" name="Picture 3"/>
          <p:cNvPicPr>
            <a:picLocks noChangeAspect="1"/>
          </p:cNvPicPr>
          <p:nvPr/>
        </p:nvPicPr>
        <p:blipFill>
          <a:blip r:embed="rId4">
            <a:lum bright="36000"/>
          </a:blip>
          <a:srcRect l="2766" r="7204" b="57678"/>
          <a:stretch>
            <a:fillRect/>
          </a:stretch>
        </p:blipFill>
        <p:spPr>
          <a:xfrm rot="-5400000" flipV="1">
            <a:off x="2491105" y="3639185"/>
            <a:ext cx="5340350" cy="81280"/>
          </a:xfrm>
          <a:prstGeom prst="rect">
            <a:avLst/>
          </a:prstGeom>
          <a:noFill/>
          <a:ln w="9525">
            <a:noFill/>
          </a:ln>
        </p:spPr>
      </p:pic>
      <p:pic>
        <p:nvPicPr>
          <p:cNvPr id="9" name="Picture 3"/>
          <p:cNvPicPr>
            <a:picLocks noChangeAspect="1"/>
          </p:cNvPicPr>
          <p:nvPr/>
        </p:nvPicPr>
        <p:blipFill>
          <a:blip r:embed="rId4">
            <a:lum bright="24000" contrast="36000"/>
          </a:blip>
          <a:srcRect l="2766" r="7204" b="57678"/>
          <a:stretch>
            <a:fillRect/>
          </a:stretch>
        </p:blipFill>
        <p:spPr>
          <a:xfrm rot="-5400000" flipV="1">
            <a:off x="4239895" y="3577590"/>
            <a:ext cx="5340350" cy="81280"/>
          </a:xfrm>
          <a:prstGeom prst="rect">
            <a:avLst/>
          </a:prstGeom>
          <a:noFill/>
          <a:ln w="9525">
            <a:noFill/>
          </a:ln>
        </p:spPr>
      </p:pic>
      <p:pic>
        <p:nvPicPr>
          <p:cNvPr id="6" name="Picture 3"/>
          <p:cNvPicPr>
            <a:picLocks noChangeAspect="1"/>
          </p:cNvPicPr>
          <p:nvPr/>
        </p:nvPicPr>
        <p:blipFill>
          <a:blip r:embed="rId4">
            <a:lum bright="24000" contrast="100000"/>
          </a:blip>
          <a:srcRect l="2766" r="7204" b="57678"/>
          <a:stretch>
            <a:fillRect/>
          </a:stretch>
        </p:blipFill>
        <p:spPr>
          <a:xfrm rot="-5400000" flipV="1">
            <a:off x="6036945" y="3544570"/>
            <a:ext cx="5340350" cy="81280"/>
          </a:xfrm>
          <a:prstGeom prst="rect">
            <a:avLst/>
          </a:prstGeom>
          <a:noFill/>
          <a:ln w="9525">
            <a:noFill/>
          </a:ln>
        </p:spPr>
      </p:pic>
      <p:pic>
        <p:nvPicPr>
          <p:cNvPr id="17" name="Picture 3"/>
          <p:cNvPicPr>
            <a:picLocks noChangeAspect="1"/>
          </p:cNvPicPr>
          <p:nvPr/>
        </p:nvPicPr>
        <p:blipFill>
          <a:blip r:embed="rId4">
            <a:lum bright="6000" contrast="18000"/>
          </a:blip>
          <a:srcRect l="2766" r="7204" b="57678"/>
          <a:stretch>
            <a:fillRect/>
          </a:stretch>
        </p:blipFill>
        <p:spPr>
          <a:xfrm rot="-5400000" flipV="1">
            <a:off x="7832090" y="3577590"/>
            <a:ext cx="5340350" cy="81280"/>
          </a:xfrm>
          <a:prstGeom prst="rect">
            <a:avLst/>
          </a:prstGeom>
          <a:noFill/>
          <a:ln w="9525">
            <a:noFill/>
          </a:ln>
        </p:spPr>
      </p:pic>
      <p:sp>
        <p:nvSpPr>
          <p:cNvPr id="19" name="椭圆 18"/>
          <p:cNvSpPr/>
          <p:nvPr/>
        </p:nvSpPr>
        <p:spPr>
          <a:xfrm>
            <a:off x="260985" y="195453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981200"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519874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520192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4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p:cNvSpPr/>
          <p:nvPr/>
        </p:nvSpPr>
        <p:spPr>
          <a:xfrm>
            <a:off x="551116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77507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298055" y="195453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08367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859770"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811655" y="3163570"/>
            <a:ext cx="1262380" cy="398780"/>
          </a:xfrm>
          <a:prstGeom prst="rect">
            <a:avLst/>
          </a:prstGeom>
          <a:noFill/>
        </p:spPr>
        <p:txBody>
          <a:bodyPr wrap="square" rtlCol="0">
            <a:spAutoFit/>
          </a:bodyPr>
          <a:lstStyle/>
          <a:p>
            <a:r>
              <a:rPr lang="zh-CN" altLang="en-US" sz="2000">
                <a:solidFill>
                  <a:schemeClr val="bg1"/>
                </a:solidFill>
              </a:rPr>
              <a:t>提供价值</a:t>
            </a:r>
          </a:p>
        </p:txBody>
      </p:sp>
      <p:sp>
        <p:nvSpPr>
          <p:cNvPr id="49" name="文本框 48"/>
          <p:cNvSpPr txBox="1"/>
          <p:nvPr/>
        </p:nvSpPr>
        <p:spPr>
          <a:xfrm>
            <a:off x="3649345" y="3163570"/>
            <a:ext cx="1262380" cy="398780"/>
          </a:xfrm>
          <a:prstGeom prst="rect">
            <a:avLst/>
          </a:prstGeom>
          <a:noFill/>
        </p:spPr>
        <p:txBody>
          <a:bodyPr wrap="square" rtlCol="0">
            <a:spAutoFit/>
          </a:bodyPr>
          <a:lstStyle/>
          <a:p>
            <a:r>
              <a:rPr lang="zh-CN" altLang="en-US" sz="2000">
                <a:solidFill>
                  <a:schemeClr val="bg1"/>
                </a:solidFill>
              </a:rPr>
              <a:t>怎么做的</a:t>
            </a:r>
          </a:p>
        </p:txBody>
      </p:sp>
      <p:sp>
        <p:nvSpPr>
          <p:cNvPr id="50" name="文本框 49"/>
          <p:cNvSpPr txBox="1"/>
          <p:nvPr/>
        </p:nvSpPr>
        <p:spPr>
          <a:xfrm>
            <a:off x="5358130" y="3229610"/>
            <a:ext cx="1262380" cy="398780"/>
          </a:xfrm>
          <a:prstGeom prst="rect">
            <a:avLst/>
          </a:prstGeom>
          <a:noFill/>
        </p:spPr>
        <p:txBody>
          <a:bodyPr wrap="square" rtlCol="0">
            <a:spAutoFit/>
          </a:bodyPr>
          <a:lstStyle/>
          <a:p>
            <a:r>
              <a:rPr lang="zh-CN" altLang="en-US" sz="2000">
                <a:solidFill>
                  <a:schemeClr val="bg1"/>
                </a:solidFill>
              </a:rPr>
              <a:t>能做多大</a:t>
            </a:r>
          </a:p>
        </p:txBody>
      </p:sp>
      <p:sp>
        <p:nvSpPr>
          <p:cNvPr id="16" name="任意多边形 15"/>
          <p:cNvSpPr/>
          <p:nvPr/>
        </p:nvSpPr>
        <p:spPr>
          <a:xfrm>
            <a:off x="-3556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9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文本框 53"/>
          <p:cNvSpPr txBox="1"/>
          <p:nvPr/>
        </p:nvSpPr>
        <p:spPr>
          <a:xfrm>
            <a:off x="492125" y="2228215"/>
            <a:ext cx="467360" cy="368300"/>
          </a:xfrm>
          <a:prstGeom prst="rect">
            <a:avLst/>
          </a:prstGeom>
          <a:noFill/>
        </p:spPr>
        <p:txBody>
          <a:bodyPr wrap="square" rtlCol="0">
            <a:spAutoFit/>
          </a:bodyPr>
          <a:lstStyle/>
          <a:p>
            <a:r>
              <a:rPr lang="en-US" altLang="zh-CN"/>
              <a:t>01</a:t>
            </a:r>
          </a:p>
        </p:txBody>
      </p:sp>
      <p:sp>
        <p:nvSpPr>
          <p:cNvPr id="55" name="文本框 54"/>
          <p:cNvSpPr txBox="1"/>
          <p:nvPr/>
        </p:nvSpPr>
        <p:spPr>
          <a:xfrm>
            <a:off x="2252980" y="2237740"/>
            <a:ext cx="467360" cy="368300"/>
          </a:xfrm>
          <a:prstGeom prst="rect">
            <a:avLst/>
          </a:prstGeom>
          <a:noFill/>
        </p:spPr>
        <p:txBody>
          <a:bodyPr wrap="square" rtlCol="0">
            <a:spAutoFit/>
          </a:bodyPr>
          <a:lstStyle/>
          <a:p>
            <a:r>
              <a:rPr lang="en-US" altLang="zh-CN"/>
              <a:t>02</a:t>
            </a:r>
          </a:p>
        </p:txBody>
      </p:sp>
      <p:sp>
        <p:nvSpPr>
          <p:cNvPr id="56" name="文本框 55"/>
          <p:cNvSpPr txBox="1"/>
          <p:nvPr/>
        </p:nvSpPr>
        <p:spPr>
          <a:xfrm>
            <a:off x="5755640" y="2237740"/>
            <a:ext cx="467360" cy="368300"/>
          </a:xfrm>
          <a:prstGeom prst="rect">
            <a:avLst/>
          </a:prstGeom>
          <a:noFill/>
        </p:spPr>
        <p:txBody>
          <a:bodyPr wrap="square" rtlCol="0">
            <a:spAutoFit/>
          </a:bodyPr>
          <a:lstStyle/>
          <a:p>
            <a:r>
              <a:rPr lang="en-US" altLang="zh-CN"/>
              <a:t>04</a:t>
            </a:r>
          </a:p>
        </p:txBody>
      </p:sp>
      <p:sp>
        <p:nvSpPr>
          <p:cNvPr id="57" name="文本框 56"/>
          <p:cNvSpPr txBox="1"/>
          <p:nvPr/>
        </p:nvSpPr>
        <p:spPr>
          <a:xfrm>
            <a:off x="4019550" y="2237740"/>
            <a:ext cx="467360" cy="368300"/>
          </a:xfrm>
          <a:prstGeom prst="rect">
            <a:avLst/>
          </a:prstGeom>
          <a:noFill/>
        </p:spPr>
        <p:txBody>
          <a:bodyPr wrap="square" rtlCol="0">
            <a:spAutoFit/>
          </a:bodyPr>
          <a:lstStyle/>
          <a:p>
            <a:r>
              <a:rPr lang="en-US" altLang="zh-CN"/>
              <a:t>03</a:t>
            </a:r>
          </a:p>
        </p:txBody>
      </p:sp>
      <p:sp>
        <p:nvSpPr>
          <p:cNvPr id="58" name="文本框 57"/>
          <p:cNvSpPr txBox="1"/>
          <p:nvPr/>
        </p:nvSpPr>
        <p:spPr>
          <a:xfrm>
            <a:off x="7542530" y="2237740"/>
            <a:ext cx="467360" cy="368300"/>
          </a:xfrm>
          <a:prstGeom prst="rect">
            <a:avLst/>
          </a:prstGeom>
          <a:noFill/>
        </p:spPr>
        <p:txBody>
          <a:bodyPr wrap="square" rtlCol="0">
            <a:spAutoFit/>
          </a:bodyPr>
          <a:lstStyle/>
          <a:p>
            <a:r>
              <a:rPr lang="en-US" altLang="zh-CN"/>
              <a:t>05</a:t>
            </a:r>
          </a:p>
        </p:txBody>
      </p:sp>
      <p:sp>
        <p:nvSpPr>
          <p:cNvPr id="59" name="文本框 58"/>
          <p:cNvSpPr txBox="1"/>
          <p:nvPr/>
        </p:nvSpPr>
        <p:spPr>
          <a:xfrm>
            <a:off x="9328150" y="2237740"/>
            <a:ext cx="467360" cy="368300"/>
          </a:xfrm>
          <a:prstGeom prst="rect">
            <a:avLst/>
          </a:prstGeom>
          <a:noFill/>
        </p:spPr>
        <p:txBody>
          <a:bodyPr wrap="square" rtlCol="0">
            <a:spAutoFit/>
          </a:bodyPr>
          <a:lstStyle/>
          <a:p>
            <a:r>
              <a:rPr lang="en-US" altLang="zh-CN"/>
              <a:t>06</a:t>
            </a:r>
          </a:p>
        </p:txBody>
      </p:sp>
      <p:sp>
        <p:nvSpPr>
          <p:cNvPr id="60" name="文本框 59"/>
          <p:cNvSpPr txBox="1"/>
          <p:nvPr/>
        </p:nvSpPr>
        <p:spPr>
          <a:xfrm>
            <a:off x="11104245" y="2237740"/>
            <a:ext cx="467360" cy="368300"/>
          </a:xfrm>
          <a:prstGeom prst="rect">
            <a:avLst/>
          </a:prstGeom>
          <a:noFill/>
        </p:spPr>
        <p:txBody>
          <a:bodyPr wrap="square" rtlCol="0">
            <a:spAutoFit/>
          </a:bodyPr>
          <a:lstStyle/>
          <a:p>
            <a:r>
              <a:rPr lang="en-US" altLang="zh-CN"/>
              <a:t>07</a:t>
            </a:r>
          </a:p>
        </p:txBody>
      </p:sp>
      <p:sp>
        <p:nvSpPr>
          <p:cNvPr id="61" name="文本框 60"/>
          <p:cNvSpPr txBox="1"/>
          <p:nvPr/>
        </p:nvSpPr>
        <p:spPr>
          <a:xfrm>
            <a:off x="17145" y="4280535"/>
            <a:ext cx="1443990" cy="119888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宏观趋势</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行业痛点</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客户需求</a:t>
            </a:r>
          </a:p>
          <a:p>
            <a:endParaRPr lang="zh-CN" altLang="en-US" dirty="0">
              <a:solidFill>
                <a:schemeClr val="bg2"/>
              </a:solidFill>
              <a:latin typeface="Adobe 黑体 Std R" panose="020B0400000000000000" charset="-122"/>
              <a:ea typeface="Adobe 黑体 Std R" panose="020B0400000000000000" charset="-122"/>
            </a:endParaRPr>
          </a:p>
        </p:txBody>
      </p:sp>
      <p:sp>
        <p:nvSpPr>
          <p:cNvPr id="62" name="文本框 61"/>
          <p:cNvSpPr txBox="1"/>
          <p:nvPr/>
        </p:nvSpPr>
        <p:spPr>
          <a:xfrm>
            <a:off x="1720850" y="4280535"/>
            <a:ext cx="144399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产品介绍</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三大方案</a:t>
            </a:r>
          </a:p>
        </p:txBody>
      </p:sp>
      <p:sp>
        <p:nvSpPr>
          <p:cNvPr id="64" name="文本框 63"/>
          <p:cNvSpPr txBox="1"/>
          <p:nvPr/>
        </p:nvSpPr>
        <p:spPr>
          <a:xfrm>
            <a:off x="3558540" y="4280535"/>
            <a:ext cx="1443990"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技术路径</a:t>
            </a:r>
          </a:p>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方案架构</a:t>
            </a:r>
            <a:endParaRPr lang="en-US" altLang="zh-CN" dirty="0" smtClean="0">
              <a:solidFill>
                <a:schemeClr val="bg2"/>
              </a:solidFill>
              <a:latin typeface="Adobe 黑体 Std R" panose="020B0400000000000000" charset="-122"/>
              <a:ea typeface="Adobe 黑体 Std R" panose="020B0400000000000000" charset="-122"/>
            </a:endParaRPr>
          </a:p>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项目</a:t>
            </a:r>
            <a:r>
              <a:rPr lang="zh-CN" altLang="en-US" dirty="0">
                <a:solidFill>
                  <a:schemeClr val="bg2"/>
                </a:solidFill>
                <a:latin typeface="Adobe 黑体 Std R" panose="020B0400000000000000" charset="-122"/>
                <a:ea typeface="Adobe 黑体 Std R" panose="020B0400000000000000" charset="-122"/>
              </a:rPr>
              <a:t>依托</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技术成果</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成果鉴定</a:t>
            </a:r>
          </a:p>
          <a:p>
            <a:pPr marL="285750" indent="-285750">
              <a:buFont typeface="Arial" panose="020B0604020202020204" pitchFamily="34" charset="0"/>
              <a:buChar char="•"/>
            </a:pPr>
            <a:endParaRPr lang="zh-CN" altLang="en-US" dirty="0">
              <a:solidFill>
                <a:schemeClr val="bg2"/>
              </a:solidFill>
              <a:latin typeface="Adobe 黑体 Std R" panose="020B0400000000000000" charset="-122"/>
              <a:ea typeface="Adobe 黑体 Std R" panose="020B0400000000000000" charset="-122"/>
            </a:endParaRPr>
          </a:p>
        </p:txBody>
      </p:sp>
      <p:sp>
        <p:nvSpPr>
          <p:cNvPr id="5" name="任意多边形 4"/>
          <p:cNvSpPr/>
          <p:nvPr/>
        </p:nvSpPr>
        <p:spPr>
          <a:xfrm>
            <a:off x="3452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文本框 64"/>
          <p:cNvSpPr txBox="1"/>
          <p:nvPr/>
        </p:nvSpPr>
        <p:spPr>
          <a:xfrm>
            <a:off x="5288915" y="4280535"/>
            <a:ext cx="1443990" cy="9220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竞品分析</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项目优势</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市场分析</a:t>
            </a:r>
          </a:p>
        </p:txBody>
      </p:sp>
      <p:sp>
        <p:nvSpPr>
          <p:cNvPr id="66" name="文本框 65"/>
          <p:cNvSpPr txBox="1"/>
          <p:nvPr/>
        </p:nvSpPr>
        <p:spPr>
          <a:xfrm>
            <a:off x="6991350" y="4280535"/>
            <a:ext cx="144399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客户画像</a:t>
            </a:r>
            <a:endParaRPr lang="zh-CN" altLang="en-US" dirty="0">
              <a:solidFill>
                <a:schemeClr val="bg2"/>
              </a:solidFill>
              <a:latin typeface="Adobe 黑体 Std R" panose="020B0400000000000000" charset="-122"/>
              <a:ea typeface="Adobe 黑体 Std R" panose="020B0400000000000000" charset="-122"/>
            </a:endParaRP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商业模式</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市场渗透</a:t>
            </a:r>
          </a:p>
        </p:txBody>
      </p:sp>
      <p:sp>
        <p:nvSpPr>
          <p:cNvPr id="28" name="任意多边形 27"/>
          <p:cNvSpPr/>
          <p:nvPr/>
        </p:nvSpPr>
        <p:spPr>
          <a:xfrm>
            <a:off x="3451860" y="25660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0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文本框 66"/>
          <p:cNvSpPr txBox="1"/>
          <p:nvPr/>
        </p:nvSpPr>
        <p:spPr>
          <a:xfrm>
            <a:off x="8871585" y="4280535"/>
            <a:ext cx="144399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融资计划</a:t>
            </a:r>
          </a:p>
        </p:txBody>
      </p:sp>
      <p:sp>
        <p:nvSpPr>
          <p:cNvPr id="68" name="文本框 67"/>
          <p:cNvSpPr txBox="1"/>
          <p:nvPr/>
        </p:nvSpPr>
        <p:spPr>
          <a:xfrm>
            <a:off x="10615930" y="4280535"/>
            <a:ext cx="144399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业务规划</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市场规划</a:t>
            </a:r>
          </a:p>
        </p:txBody>
      </p:sp>
      <p:sp>
        <p:nvSpPr>
          <p:cNvPr id="3" name="任意多边形 2"/>
          <p:cNvSpPr/>
          <p:nvPr/>
        </p:nvSpPr>
        <p:spPr>
          <a:xfrm>
            <a:off x="878141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a:off x="6991350" y="25660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p:cNvSpPr txBox="1"/>
          <p:nvPr/>
        </p:nvSpPr>
        <p:spPr>
          <a:xfrm>
            <a:off x="149860" y="3173095"/>
            <a:ext cx="1262380" cy="398780"/>
          </a:xfrm>
          <a:prstGeom prst="rect">
            <a:avLst/>
          </a:prstGeom>
          <a:noFill/>
        </p:spPr>
        <p:txBody>
          <a:bodyPr wrap="square" rtlCol="0">
            <a:spAutoFit/>
          </a:bodyPr>
          <a:lstStyle/>
          <a:p>
            <a:r>
              <a:rPr lang="zh-CN" altLang="en-US" sz="2000" dirty="0">
                <a:solidFill>
                  <a:schemeClr val="bg1"/>
                </a:solidFill>
              </a:rPr>
              <a:t>为什么做</a:t>
            </a:r>
          </a:p>
        </p:txBody>
      </p:sp>
      <p:sp>
        <p:nvSpPr>
          <p:cNvPr id="14" name="文本框 13"/>
          <p:cNvSpPr txBox="1"/>
          <p:nvPr/>
        </p:nvSpPr>
        <p:spPr>
          <a:xfrm>
            <a:off x="3649345" y="3212465"/>
            <a:ext cx="1262380" cy="398780"/>
          </a:xfrm>
          <a:prstGeom prst="rect">
            <a:avLst/>
          </a:prstGeom>
          <a:noFill/>
        </p:spPr>
        <p:txBody>
          <a:bodyPr wrap="square" rtlCol="0">
            <a:spAutoFit/>
          </a:bodyPr>
          <a:lstStyle/>
          <a:p>
            <a:r>
              <a:rPr lang="zh-CN" altLang="en-US" sz="2000" dirty="0">
                <a:solidFill>
                  <a:schemeClr val="bg1"/>
                </a:solidFill>
              </a:rPr>
              <a:t>怎么做的</a:t>
            </a:r>
          </a:p>
        </p:txBody>
      </p:sp>
      <p:sp>
        <p:nvSpPr>
          <p:cNvPr id="38" name="任意多边形 37"/>
          <p:cNvSpPr/>
          <p:nvPr/>
        </p:nvSpPr>
        <p:spPr>
          <a:xfrm>
            <a:off x="6981190" y="257746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61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文本框 50"/>
          <p:cNvSpPr txBox="1"/>
          <p:nvPr/>
        </p:nvSpPr>
        <p:spPr>
          <a:xfrm>
            <a:off x="7172325" y="3212465"/>
            <a:ext cx="1262380" cy="398780"/>
          </a:xfrm>
          <a:prstGeom prst="rect">
            <a:avLst/>
          </a:prstGeom>
          <a:noFill/>
        </p:spPr>
        <p:txBody>
          <a:bodyPr wrap="square" rtlCol="0">
            <a:spAutoFit/>
          </a:bodyPr>
          <a:lstStyle/>
          <a:p>
            <a:r>
              <a:rPr lang="zh-CN" altLang="en-US" sz="2000">
                <a:solidFill>
                  <a:schemeClr val="bg1"/>
                </a:solidFill>
              </a:rPr>
              <a:t>怎么盈利</a:t>
            </a:r>
          </a:p>
        </p:txBody>
      </p:sp>
      <p:sp>
        <p:nvSpPr>
          <p:cNvPr id="15" name="任意多边形 14"/>
          <p:cNvSpPr/>
          <p:nvPr/>
        </p:nvSpPr>
        <p:spPr>
          <a:xfrm>
            <a:off x="1054290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任意多边形 41"/>
          <p:cNvSpPr/>
          <p:nvPr/>
        </p:nvSpPr>
        <p:spPr>
          <a:xfrm>
            <a:off x="1056767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9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文本框 52"/>
          <p:cNvSpPr txBox="1"/>
          <p:nvPr/>
        </p:nvSpPr>
        <p:spPr>
          <a:xfrm>
            <a:off x="10723880" y="3163570"/>
            <a:ext cx="1262380" cy="398780"/>
          </a:xfrm>
          <a:prstGeom prst="rect">
            <a:avLst/>
          </a:prstGeom>
          <a:noFill/>
        </p:spPr>
        <p:txBody>
          <a:bodyPr wrap="square" rtlCol="0">
            <a:spAutoFit/>
          </a:bodyPr>
          <a:lstStyle/>
          <a:p>
            <a:r>
              <a:rPr lang="zh-CN" altLang="en-US" sz="2000" dirty="0" smtClean="0">
                <a:solidFill>
                  <a:schemeClr val="bg1"/>
                </a:solidFill>
              </a:rPr>
              <a:t>未来</a:t>
            </a:r>
            <a:r>
              <a:rPr lang="zh-CN" altLang="en-US" sz="2000" dirty="0">
                <a:solidFill>
                  <a:schemeClr val="bg1"/>
                </a:solidFill>
              </a:rPr>
              <a:t>规划</a:t>
            </a:r>
          </a:p>
        </p:txBody>
      </p:sp>
      <p:sp>
        <p:nvSpPr>
          <p:cNvPr id="40" name="任意多边形 39"/>
          <p:cNvSpPr/>
          <p:nvPr/>
        </p:nvSpPr>
        <p:spPr>
          <a:xfrm>
            <a:off x="878141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8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文本框 51"/>
          <p:cNvSpPr txBox="1"/>
          <p:nvPr/>
        </p:nvSpPr>
        <p:spPr>
          <a:xfrm>
            <a:off x="8962390" y="3212465"/>
            <a:ext cx="1262380" cy="398780"/>
          </a:xfrm>
          <a:prstGeom prst="rect">
            <a:avLst/>
          </a:prstGeom>
          <a:noFill/>
        </p:spPr>
        <p:txBody>
          <a:bodyPr wrap="square" rtlCol="0">
            <a:spAutoFit/>
          </a:bodyPr>
          <a:lstStyle/>
          <a:p>
            <a:r>
              <a:rPr lang="zh-CN" altLang="en-US" sz="2000">
                <a:solidFill>
                  <a:schemeClr val="bg1"/>
                </a:solidFill>
              </a:rPr>
              <a:t>资金需求</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280029" y="518299"/>
            <a:ext cx="4133179" cy="2861310"/>
          </a:xfrm>
          <a:prstGeom prst="rect">
            <a:avLst/>
          </a:prstGeom>
          <a:noFill/>
        </p:spPr>
        <p:txBody>
          <a:bodyPr wrap="square" rtlCol="0">
            <a:spAutoFit/>
          </a:bodyPr>
          <a:lstStyle/>
          <a:p>
            <a:pPr fontAlgn="auto">
              <a:lnSpc>
                <a:spcPct val="150000"/>
              </a:lnSpc>
            </a:pPr>
            <a:r>
              <a:rPr lang="zh-CN" altLang="en-US" sz="24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融资</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公司出让           股权</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融资金额</a:t>
            </a:r>
          </a:p>
          <a:p>
            <a:pPr fontAlgn="auto">
              <a:lnSpc>
                <a:spcPct val="150000"/>
              </a:lnSpc>
            </a:pPr>
            <a:r>
              <a:rPr lang="zh-CN" altLang="en-US" sz="24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退出计划</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后期由管理层回购（</a:t>
            </a:r>
            <a:r>
              <a:rPr lang="en-US" altLang="zh-CN"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5</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年）</a:t>
            </a:r>
            <a:endParaRPr lang="en-US" altLang="zh-CN" sz="2400"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12" name="矩形 11"/>
          <p:cNvSpPr/>
          <p:nvPr/>
        </p:nvSpPr>
        <p:spPr>
          <a:xfrm>
            <a:off x="7441373" y="1075737"/>
            <a:ext cx="1013460" cy="553085"/>
          </a:xfrm>
          <a:prstGeom prst="rect">
            <a:avLst/>
          </a:prstGeom>
          <a:noFill/>
          <a:ln>
            <a:noFill/>
          </a:ln>
        </p:spPr>
        <p:txBody>
          <a:bodyPr wrap="square" rtlCol="0" anchor="t">
            <a:spAutoFit/>
          </a:bodyPr>
          <a:lstStyle/>
          <a:p>
            <a:pPr algn="ctr"/>
            <a:r>
              <a:rPr lang="en-US" altLang="zh-C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12% </a:t>
            </a:r>
          </a:p>
        </p:txBody>
      </p:sp>
      <p:sp>
        <p:nvSpPr>
          <p:cNvPr id="14" name="矩形 13"/>
          <p:cNvSpPr/>
          <p:nvPr/>
        </p:nvSpPr>
        <p:spPr>
          <a:xfrm>
            <a:off x="7529665" y="1628822"/>
            <a:ext cx="1208985" cy="553998"/>
          </a:xfrm>
          <a:prstGeom prst="rect">
            <a:avLst/>
          </a:prstGeom>
          <a:noFill/>
          <a:ln>
            <a:noFill/>
          </a:ln>
        </p:spPr>
        <p:txBody>
          <a:bodyPr wrap="none" rtlCol="0" anchor="t">
            <a:spAutoFit/>
          </a:bodyPr>
          <a:lstStyle/>
          <a:p>
            <a:pPr algn="ctr"/>
            <a:r>
              <a:rPr lang="en-US" altLang="zh-CN"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150</a:t>
            </a:r>
            <a:r>
              <a:rPr lang="zh-CN" altLang="en-US"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万</a:t>
            </a:r>
            <a:endParaRPr lang="zh-CN" altLang="en-US"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endParaRPr>
          </a:p>
        </p:txBody>
      </p:sp>
      <p:graphicFrame>
        <p:nvGraphicFramePr>
          <p:cNvPr id="15" name="表格 14"/>
          <p:cNvGraphicFramePr/>
          <p:nvPr>
            <p:custDataLst>
              <p:tags r:id="rId1"/>
            </p:custDataLst>
            <p:extLst>
              <p:ext uri="{D42A27DB-BD31-4B8C-83A1-F6EECF244321}">
                <p14:modId xmlns:p14="http://schemas.microsoft.com/office/powerpoint/2010/main" val="3504836966"/>
              </p:ext>
            </p:extLst>
          </p:nvPr>
        </p:nvGraphicFramePr>
        <p:xfrm>
          <a:off x="6366293" y="3615767"/>
          <a:ext cx="5825706" cy="3242232"/>
        </p:xfrm>
        <a:graphic>
          <a:graphicData uri="http://schemas.openxmlformats.org/drawingml/2006/table">
            <a:tbl>
              <a:tblPr firstRow="1" bandRow="1">
                <a:tableStyleId>{85BE263C-DBD7-4A20-BB59-AAB30ACAA65A}</a:tableStyleId>
              </a:tblPr>
              <a:tblGrid>
                <a:gridCol w="1941902">
                  <a:extLst>
                    <a:ext uri="{9D8B030D-6E8A-4147-A177-3AD203B41FA5}">
                      <a16:colId xmlns:a16="http://schemas.microsoft.com/office/drawing/2014/main" val="20000"/>
                    </a:ext>
                  </a:extLst>
                </a:gridCol>
                <a:gridCol w="1941902">
                  <a:extLst>
                    <a:ext uri="{9D8B030D-6E8A-4147-A177-3AD203B41FA5}">
                      <a16:colId xmlns:a16="http://schemas.microsoft.com/office/drawing/2014/main" val="20001"/>
                    </a:ext>
                  </a:extLst>
                </a:gridCol>
                <a:gridCol w="1941902">
                  <a:extLst>
                    <a:ext uri="{9D8B030D-6E8A-4147-A177-3AD203B41FA5}">
                      <a16:colId xmlns:a16="http://schemas.microsoft.com/office/drawing/2014/main" val="20002"/>
                    </a:ext>
                  </a:extLst>
                </a:gridCol>
              </a:tblGrid>
              <a:tr h="405279">
                <a:tc>
                  <a:txBody>
                    <a:bodyPr/>
                    <a:lstStyle/>
                    <a:p>
                      <a:pPr>
                        <a:buNone/>
                      </a:pPr>
                      <a:r>
                        <a:rPr lang="zh-CN" altLang="en-US" dirty="0"/>
                        <a:t>项目</a:t>
                      </a:r>
                      <a:endParaRPr lang="zh-CN" altLang="en-US" b="0" dirty="0">
                        <a:solidFill>
                          <a:schemeClr val="bg2"/>
                        </a:solidFill>
                        <a:latin typeface="黑体" panose="02010609060101010101" charset="-122"/>
                        <a:ea typeface="黑体" panose="02010609060101010101" charset="-122"/>
                      </a:endParaRPr>
                    </a:p>
                  </a:txBody>
                  <a:tcPr/>
                </a:tc>
                <a:tc>
                  <a:txBody>
                    <a:bodyPr/>
                    <a:lstStyle/>
                    <a:p>
                      <a:pPr>
                        <a:buNone/>
                      </a:pPr>
                      <a:r>
                        <a:rPr lang="zh-CN" altLang="en-US" dirty="0"/>
                        <a:t>明细</a:t>
                      </a:r>
                      <a:endParaRPr lang="zh-CN" altLang="en-US" b="0" dirty="0">
                        <a:solidFill>
                          <a:schemeClr val="bg2"/>
                        </a:solidFill>
                        <a:latin typeface="黑体" panose="02010609060101010101" charset="-122"/>
                        <a:ea typeface="黑体" panose="02010609060101010101" charset="-122"/>
                      </a:endParaRPr>
                    </a:p>
                  </a:txBody>
                  <a:tcPr/>
                </a:tc>
                <a:tc>
                  <a:txBody>
                    <a:bodyPr/>
                    <a:lstStyle/>
                    <a:p>
                      <a:pPr>
                        <a:buNone/>
                      </a:pPr>
                      <a:r>
                        <a:rPr lang="zh-CN" altLang="en-US"/>
                        <a:t>金额（万元）</a:t>
                      </a:r>
                      <a:endParaRPr lang="zh-CN" altLang="en-US" b="0">
                        <a:solidFill>
                          <a:schemeClr val="bg2"/>
                        </a:solidFill>
                        <a:latin typeface="黑体" panose="02010609060101010101" charset="-122"/>
                        <a:ea typeface="黑体" panose="02010609060101010101" charset="-122"/>
                      </a:endParaRPr>
                    </a:p>
                  </a:txBody>
                  <a:tcPr/>
                </a:tc>
                <a:extLst>
                  <a:ext uri="{0D108BD9-81ED-4DB2-BD59-A6C34878D82A}">
                    <a16:rowId xmlns:a16="http://schemas.microsoft.com/office/drawing/2014/main" val="10000"/>
                  </a:ext>
                </a:extLst>
              </a:tr>
              <a:tr h="405279">
                <a:tc rowSpan="2">
                  <a:txBody>
                    <a:bodyPr/>
                    <a:lstStyle/>
                    <a:p>
                      <a:pPr>
                        <a:buNone/>
                      </a:pPr>
                      <a:r>
                        <a:rPr lang="zh-CN" altLang="en-US" dirty="0"/>
                        <a:t>产品研发</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设备购置</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30</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1"/>
                  </a:ext>
                </a:extLst>
              </a:tr>
              <a:tr h="405279">
                <a:tc vMerge="1">
                  <a:txBody>
                    <a:bodyPr/>
                    <a:lstStyle/>
                    <a:p>
                      <a:endParaRPr lang="zh-CN"/>
                    </a:p>
                  </a:txBody>
                  <a:tcPr/>
                </a:tc>
                <a:tc>
                  <a:txBody>
                    <a:bodyPr/>
                    <a:lstStyle/>
                    <a:p>
                      <a:pPr>
                        <a:buNone/>
                      </a:pPr>
                      <a:r>
                        <a:rPr lang="zh-CN" altLang="en-US" dirty="0"/>
                        <a:t>科研资金</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35</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2"/>
                  </a:ext>
                </a:extLst>
              </a:tr>
              <a:tr h="405279">
                <a:tc rowSpan="2">
                  <a:txBody>
                    <a:bodyPr/>
                    <a:lstStyle/>
                    <a:p>
                      <a:pPr>
                        <a:buNone/>
                      </a:pPr>
                      <a:r>
                        <a:rPr lang="zh-CN" altLang="en-US" dirty="0"/>
                        <a:t>人员劳务</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差旅费</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2</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3"/>
                  </a:ext>
                </a:extLst>
              </a:tr>
              <a:tr h="405279">
                <a:tc vMerge="1">
                  <a:txBody>
                    <a:bodyPr/>
                    <a:lstStyle/>
                    <a:p>
                      <a:endParaRPr lang="zh-CN"/>
                    </a:p>
                  </a:txBody>
                  <a:tcPr/>
                </a:tc>
                <a:tc>
                  <a:txBody>
                    <a:bodyPr/>
                    <a:lstStyle/>
                    <a:p>
                      <a:pPr>
                        <a:buNone/>
                      </a:pPr>
                      <a:r>
                        <a:rPr lang="zh-CN" altLang="en-US" dirty="0"/>
                        <a:t>劳务费</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smtClean="0"/>
                        <a:t>18</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4"/>
                  </a:ext>
                </a:extLst>
              </a:tr>
              <a:tr h="405279">
                <a:tc>
                  <a:txBody>
                    <a:bodyPr/>
                    <a:lstStyle/>
                    <a:p>
                      <a:pPr>
                        <a:buNone/>
                      </a:pPr>
                      <a:r>
                        <a:rPr lang="zh-CN" altLang="en-US" dirty="0"/>
                        <a:t>流动资金</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流动资金</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16</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5"/>
                  </a:ext>
                </a:extLst>
              </a:tr>
              <a:tr h="405279">
                <a:tc rowSpan="2">
                  <a:txBody>
                    <a:bodyPr/>
                    <a:lstStyle/>
                    <a:p>
                      <a:pPr>
                        <a:buNone/>
                      </a:pPr>
                      <a:r>
                        <a:rPr lang="zh-CN" altLang="en-US" dirty="0"/>
                        <a:t>市场拓展</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经销渠道</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39</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6"/>
                  </a:ext>
                </a:extLst>
              </a:tr>
              <a:tr h="405279">
                <a:tc vMerge="1">
                  <a:txBody>
                    <a:bodyPr/>
                    <a:lstStyle/>
                    <a:p>
                      <a:endParaRPr lang="zh-CN"/>
                    </a:p>
                  </a:txBody>
                  <a:tcPr/>
                </a:tc>
                <a:tc>
                  <a:txBody>
                    <a:bodyPr/>
                    <a:lstStyle/>
                    <a:p>
                      <a:pPr>
                        <a:buNone/>
                      </a:pPr>
                      <a:r>
                        <a:rPr lang="zh-CN" altLang="en-US" dirty="0"/>
                        <a:t>客户服务</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smtClean="0"/>
                        <a:t>10</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7"/>
                  </a:ext>
                </a:extLst>
              </a:tr>
            </a:tbl>
          </a:graphicData>
        </a:graphic>
      </p:graphicFrame>
      <p:cxnSp>
        <p:nvCxnSpPr>
          <p:cNvPr id="16" name="直接连接符 15"/>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图片 17" descr="151财务"/>
          <p:cNvPicPr>
            <a:picLocks noChangeAspect="1"/>
          </p:cNvPicPr>
          <p:nvPr/>
        </p:nvPicPr>
        <p:blipFill>
          <a:blip r:embed="rId4">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19" name="标题 6"/>
          <p:cNvSpPr/>
          <p:nvPr/>
        </p:nvSpPr>
        <p:spPr>
          <a:xfrm>
            <a:off x="229869" y="144145"/>
            <a:ext cx="374946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资金需求</a:t>
            </a:r>
            <a:r>
              <a:rPr lang="en-US" altLang="zh-CN" dirty="0" smtClean="0">
                <a:latin typeface="+mj-ea"/>
                <a:ea typeface="+mj-ea"/>
              </a:rPr>
              <a:t>——</a:t>
            </a:r>
            <a:r>
              <a:rPr lang="zh-CN" altLang="en-US" dirty="0" smtClean="0">
                <a:latin typeface="+mj-ea"/>
                <a:ea typeface="+mj-ea"/>
              </a:rPr>
              <a:t>融资</a:t>
            </a:r>
            <a:r>
              <a:rPr lang="zh-CN" altLang="en-US" dirty="0">
                <a:latin typeface="+mj-ea"/>
                <a:ea typeface="+mj-ea"/>
              </a:rPr>
              <a:t>计划</a:t>
            </a:r>
          </a:p>
        </p:txBody>
      </p:sp>
      <p:graphicFrame>
        <p:nvGraphicFramePr>
          <p:cNvPr id="20" name="图表 19"/>
          <p:cNvGraphicFramePr/>
          <p:nvPr>
            <p:extLst>
              <p:ext uri="{D42A27DB-BD31-4B8C-83A1-F6EECF244321}">
                <p14:modId xmlns:p14="http://schemas.microsoft.com/office/powerpoint/2010/main" val="851233135"/>
              </p:ext>
            </p:extLst>
          </p:nvPr>
        </p:nvGraphicFramePr>
        <p:xfrm>
          <a:off x="287110" y="3757223"/>
          <a:ext cx="4830264" cy="278852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938856" y="2994581"/>
            <a:ext cx="2327910" cy="687070"/>
            <a:chOff x="912073" y="1301737"/>
            <a:chExt cx="2803779" cy="1790854"/>
          </a:xfrm>
        </p:grpSpPr>
        <p:grpSp>
          <p:nvGrpSpPr>
            <p:cNvPr id="67" name="Group 63"/>
            <p:cNvGrpSpPr/>
            <p:nvPr/>
          </p:nvGrpSpPr>
          <p:grpSpPr>
            <a:xfrm>
              <a:off x="912073" y="1311366"/>
              <a:ext cx="808352" cy="800100"/>
              <a:chOff x="3053268" y="4800600"/>
              <a:chExt cx="1616703" cy="1600200"/>
            </a:xfrm>
          </p:grpSpPr>
          <p:cxnSp>
            <p:nvCxnSpPr>
              <p:cNvPr id="77"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3"/>
            <p:cNvGrpSpPr/>
            <p:nvPr/>
          </p:nvGrpSpPr>
          <p:grpSpPr>
            <a:xfrm rot="5400000">
              <a:off x="2911626" y="1305863"/>
              <a:ext cx="808352" cy="800100"/>
              <a:chOff x="3053268" y="4800600"/>
              <a:chExt cx="1616703" cy="1600200"/>
            </a:xfrm>
          </p:grpSpPr>
          <p:cxnSp>
            <p:nvCxnSpPr>
              <p:cNvPr id="7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3"/>
            <p:cNvGrpSpPr/>
            <p:nvPr/>
          </p:nvGrpSpPr>
          <p:grpSpPr>
            <a:xfrm rot="5400000" flipH="1">
              <a:off x="2911626" y="2279210"/>
              <a:ext cx="808352" cy="800100"/>
              <a:chOff x="3053268" y="4800600"/>
              <a:chExt cx="1616703" cy="1600200"/>
            </a:xfrm>
          </p:grpSpPr>
          <p:cxnSp>
            <p:nvCxnSpPr>
              <p:cNvPr id="73"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oup 63"/>
            <p:cNvGrpSpPr/>
            <p:nvPr/>
          </p:nvGrpSpPr>
          <p:grpSpPr>
            <a:xfrm rot="16200000">
              <a:off x="916199" y="2288365"/>
              <a:ext cx="808352" cy="800100"/>
              <a:chOff x="3053268" y="4800600"/>
              <a:chExt cx="1616703" cy="1600200"/>
            </a:xfrm>
          </p:grpSpPr>
          <p:cxnSp>
            <p:nvCxnSpPr>
              <p:cNvPr id="7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9" name="文本框 78"/>
          <p:cNvSpPr txBox="1"/>
          <p:nvPr/>
        </p:nvSpPr>
        <p:spPr>
          <a:xfrm>
            <a:off x="1092780" y="1169872"/>
            <a:ext cx="2037494" cy="369332"/>
          </a:xfrm>
          <a:prstGeom prst="rect">
            <a:avLst/>
          </a:prstGeom>
          <a:noFill/>
        </p:spPr>
        <p:txBody>
          <a:bodyPr wrap="square" rtlCol="0">
            <a:spAutoFit/>
          </a:bodyPr>
          <a:lstStyle/>
          <a:p>
            <a:r>
              <a:rPr lang="zh-CN" altLang="en-US" spc="600" dirty="0">
                <a:solidFill>
                  <a:schemeClr val="bg2"/>
                </a:solidFill>
                <a:cs typeface="+mn-ea"/>
                <a:sym typeface="+mn-lt"/>
              </a:rPr>
              <a:t>优化产品体验</a:t>
            </a:r>
          </a:p>
        </p:txBody>
      </p:sp>
      <p:sp>
        <p:nvSpPr>
          <p:cNvPr id="80" name="矩形 79"/>
          <p:cNvSpPr/>
          <p:nvPr>
            <p:custDataLst>
              <p:tags r:id="rId1"/>
            </p:custDataLst>
          </p:nvPr>
        </p:nvSpPr>
        <p:spPr>
          <a:xfrm>
            <a:off x="4056455" y="800100"/>
            <a:ext cx="5631815" cy="92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horz" wrap="square" lIns="90000" tIns="0" rIns="90000" bIns="46800" numCol="1" spcCol="0" rtlCol="0" fromWordArt="0" anchor="t" anchorCtr="0" forceAA="0" compatLnSpc="1">
            <a:noAutofit/>
          </a:bodyPr>
          <a:lstStyle/>
          <a:p>
            <a:pPr defTabSz="865505" fontAlgn="base">
              <a:lnSpc>
                <a:spcPct val="150000"/>
              </a:lnSpc>
              <a:spcBef>
                <a:spcPct val="0"/>
              </a:spcBef>
              <a:spcAft>
                <a:spcPct val="0"/>
              </a:spcAft>
            </a:pPr>
            <a:r>
              <a:rPr lang="zh-CN" altLang="en-US" spc="130" dirty="0">
                <a:solidFill>
                  <a:schemeClr val="bg1"/>
                </a:solidFill>
                <a:uFillTx/>
                <a:cs typeface="+mn-ea"/>
                <a:sym typeface="+mn-lt"/>
              </a:rPr>
              <a:t>进驻巡检一线改进产品，调研改进产品细节。</a:t>
            </a:r>
          </a:p>
          <a:p>
            <a:pPr defTabSz="865505" fontAlgn="base">
              <a:lnSpc>
                <a:spcPct val="150000"/>
              </a:lnSpc>
              <a:spcBef>
                <a:spcPct val="0"/>
              </a:spcBef>
              <a:spcAft>
                <a:spcPct val="0"/>
              </a:spcAft>
            </a:pPr>
            <a:r>
              <a:rPr lang="zh-CN" altLang="en-US" spc="130" dirty="0">
                <a:solidFill>
                  <a:schemeClr val="bg1"/>
                </a:solidFill>
                <a:uFillTx/>
                <a:cs typeface="+mn-ea"/>
                <a:sym typeface="+mn-lt"/>
              </a:rPr>
              <a:t>为一线工人用户提供更人性化、更耐用化的产品</a:t>
            </a:r>
            <a:endParaRPr lang="zh-CN" altLang="en-US" sz="1700" dirty="0">
              <a:solidFill>
                <a:schemeClr val="bg1"/>
              </a:solidFill>
              <a:cs typeface="+mn-ea"/>
              <a:sym typeface="+mn-lt"/>
            </a:endParaRPr>
          </a:p>
          <a:p>
            <a:pPr algn="l" defTabSz="865505" fontAlgn="base">
              <a:lnSpc>
                <a:spcPct val="150000"/>
              </a:lnSpc>
              <a:spcBef>
                <a:spcPct val="0"/>
              </a:spcBef>
              <a:spcAft>
                <a:spcPct val="0"/>
              </a:spcAft>
            </a:pPr>
            <a:endParaRPr lang="zh-CN" altLang="en-US" sz="1500" kern="1200" spc="150" dirty="0">
              <a:solidFill>
                <a:schemeClr val="bg1"/>
              </a:solidFill>
              <a:effectLst/>
              <a:cs typeface="+mn-ea"/>
              <a:sym typeface="+mn-lt"/>
            </a:endParaRPr>
          </a:p>
        </p:txBody>
      </p:sp>
      <p:grpSp>
        <p:nvGrpSpPr>
          <p:cNvPr id="81" name="组合 80"/>
          <p:cNvGrpSpPr/>
          <p:nvPr/>
        </p:nvGrpSpPr>
        <p:grpSpPr>
          <a:xfrm>
            <a:off x="931933" y="999677"/>
            <a:ext cx="2352174" cy="681616"/>
            <a:chOff x="912073" y="1301737"/>
            <a:chExt cx="2803779" cy="1790854"/>
          </a:xfrm>
        </p:grpSpPr>
        <p:grpSp>
          <p:nvGrpSpPr>
            <p:cNvPr id="82" name="Group 63"/>
            <p:cNvGrpSpPr/>
            <p:nvPr/>
          </p:nvGrpSpPr>
          <p:grpSpPr>
            <a:xfrm>
              <a:off x="912073" y="1311366"/>
              <a:ext cx="808352" cy="800100"/>
              <a:chOff x="3053268" y="4800600"/>
              <a:chExt cx="1616703" cy="1600200"/>
            </a:xfrm>
          </p:grpSpPr>
          <p:cxnSp>
            <p:nvCxnSpPr>
              <p:cNvPr id="9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Group 63"/>
            <p:cNvGrpSpPr/>
            <p:nvPr/>
          </p:nvGrpSpPr>
          <p:grpSpPr>
            <a:xfrm rot="5400000">
              <a:off x="2911626" y="1305863"/>
              <a:ext cx="808352" cy="800100"/>
              <a:chOff x="3053268" y="4800600"/>
              <a:chExt cx="1616703" cy="1600200"/>
            </a:xfrm>
          </p:grpSpPr>
          <p:cxnSp>
            <p:nvCxnSpPr>
              <p:cNvPr id="90"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4" name="Group 63"/>
            <p:cNvGrpSpPr/>
            <p:nvPr/>
          </p:nvGrpSpPr>
          <p:grpSpPr>
            <a:xfrm rot="5400000" flipH="1">
              <a:off x="2911626" y="2279210"/>
              <a:ext cx="808352" cy="800100"/>
              <a:chOff x="3053268" y="4800600"/>
              <a:chExt cx="1616703" cy="1600200"/>
            </a:xfrm>
          </p:grpSpPr>
          <p:cxnSp>
            <p:nvCxnSpPr>
              <p:cNvPr id="8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5" name="Group 63"/>
            <p:cNvGrpSpPr/>
            <p:nvPr/>
          </p:nvGrpSpPr>
          <p:grpSpPr>
            <a:xfrm rot="16200000">
              <a:off x="916199" y="2288365"/>
              <a:ext cx="808352" cy="800100"/>
              <a:chOff x="3053268" y="4800600"/>
              <a:chExt cx="1616703" cy="1600200"/>
            </a:xfrm>
          </p:grpSpPr>
          <p:cxnSp>
            <p:nvCxnSpPr>
              <p:cNvPr id="8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4" name="文本框 93"/>
          <p:cNvSpPr txBox="1"/>
          <p:nvPr/>
        </p:nvSpPr>
        <p:spPr>
          <a:xfrm>
            <a:off x="1039689" y="3153966"/>
            <a:ext cx="2097741" cy="368300"/>
          </a:xfrm>
          <a:prstGeom prst="rect">
            <a:avLst/>
          </a:prstGeom>
          <a:noFill/>
        </p:spPr>
        <p:txBody>
          <a:bodyPr wrap="square" rtlCol="0">
            <a:spAutoFit/>
          </a:bodyPr>
          <a:lstStyle/>
          <a:p>
            <a:r>
              <a:rPr lang="zh-CN" altLang="en-US" spc="600" dirty="0">
                <a:solidFill>
                  <a:schemeClr val="bg2"/>
                </a:solidFill>
                <a:cs typeface="+mn-ea"/>
                <a:sym typeface="+mn-lt"/>
              </a:rPr>
              <a:t>升级现有技术</a:t>
            </a:r>
          </a:p>
        </p:txBody>
      </p:sp>
      <p:sp>
        <p:nvSpPr>
          <p:cNvPr id="95" name="文本框 94"/>
          <p:cNvSpPr txBox="1"/>
          <p:nvPr/>
        </p:nvSpPr>
        <p:spPr>
          <a:xfrm>
            <a:off x="3920565" y="3119283"/>
            <a:ext cx="6795247" cy="923330"/>
          </a:xfrm>
          <a:prstGeom prst="rect">
            <a:avLst/>
          </a:prstGeom>
          <a:noFill/>
        </p:spPr>
        <p:txBody>
          <a:bodyPr wrap="square" rtlCol="0">
            <a:spAutoFit/>
          </a:bodyPr>
          <a:lstStyle/>
          <a:p>
            <a:pPr>
              <a:lnSpc>
                <a:spcPct val="150000"/>
              </a:lnSpc>
            </a:pPr>
            <a:r>
              <a:rPr lang="zh-CN" altLang="en-US" spc="130" dirty="0" smtClean="0">
                <a:solidFill>
                  <a:srgbClr val="FFC000"/>
                </a:solidFill>
                <a:cs typeface="+mn-ea"/>
                <a:sym typeface="+mn-lt"/>
              </a:rPr>
              <a:t>扩充</a:t>
            </a:r>
            <a:r>
              <a:rPr lang="zh-CN" altLang="en-US" spc="130" dirty="0">
                <a:solidFill>
                  <a:srgbClr val="FFC000"/>
                </a:solidFill>
                <a:cs typeface="+mn-ea"/>
                <a:sym typeface="+mn-lt"/>
              </a:rPr>
              <a:t>缺陷数据集</a:t>
            </a:r>
            <a:r>
              <a:rPr lang="zh-CN" altLang="en-US" spc="130" dirty="0">
                <a:solidFill>
                  <a:schemeClr val="bg1"/>
                </a:solidFill>
                <a:cs typeface="+mn-ea"/>
                <a:sym typeface="+mn-lt"/>
              </a:rPr>
              <a:t>：继续研发深度学习算法，争取识别出</a:t>
            </a:r>
            <a:r>
              <a:rPr lang="en-US" altLang="zh-CN" spc="130" dirty="0" smtClean="0">
                <a:solidFill>
                  <a:schemeClr val="bg1"/>
                </a:solidFill>
                <a:cs typeface="+mn-ea"/>
                <a:sym typeface="+mn-lt"/>
              </a:rPr>
              <a:t>20</a:t>
            </a:r>
            <a:r>
              <a:rPr lang="zh-CN" altLang="en-US" spc="130" dirty="0" smtClean="0">
                <a:solidFill>
                  <a:schemeClr val="bg1"/>
                </a:solidFill>
                <a:cs typeface="+mn-ea"/>
                <a:sym typeface="+mn-lt"/>
              </a:rPr>
              <a:t>种</a:t>
            </a:r>
            <a:r>
              <a:rPr lang="zh-CN" altLang="en-US" spc="130" dirty="0">
                <a:solidFill>
                  <a:schemeClr val="bg1"/>
                </a:solidFill>
                <a:cs typeface="+mn-ea"/>
                <a:sym typeface="+mn-lt"/>
              </a:rPr>
              <a:t>缺陷。</a:t>
            </a:r>
            <a:r>
              <a:rPr lang="en-US" altLang="zh-CN" spc="130" dirty="0" err="1">
                <a:solidFill>
                  <a:schemeClr val="bg1"/>
                </a:solidFill>
                <a:cs typeface="+mn-ea"/>
                <a:sym typeface="+mn-lt"/>
              </a:rPr>
              <a:t>mAP</a:t>
            </a:r>
            <a:r>
              <a:rPr lang="zh-CN" altLang="en-US" spc="130" dirty="0">
                <a:solidFill>
                  <a:schemeClr val="bg1"/>
                </a:solidFill>
                <a:cs typeface="+mn-ea"/>
                <a:sym typeface="+mn-lt"/>
              </a:rPr>
              <a:t>达到</a:t>
            </a:r>
            <a:r>
              <a:rPr lang="en-US" altLang="zh-CN" spc="130" dirty="0">
                <a:solidFill>
                  <a:schemeClr val="bg1"/>
                </a:solidFill>
                <a:cs typeface="+mn-ea"/>
                <a:sym typeface="+mn-lt"/>
              </a:rPr>
              <a:t>40</a:t>
            </a:r>
            <a:endParaRPr lang="zh-CN" altLang="en-US" spc="130" dirty="0">
              <a:solidFill>
                <a:schemeClr val="bg1"/>
              </a:solidFill>
              <a:cs typeface="+mn-ea"/>
              <a:sym typeface="+mn-lt"/>
            </a:endParaRPr>
          </a:p>
        </p:txBody>
      </p:sp>
      <p:sp>
        <p:nvSpPr>
          <p:cNvPr id="96" name="标题 6"/>
          <p:cNvSpPr/>
          <p:nvPr/>
        </p:nvSpPr>
        <p:spPr>
          <a:xfrm>
            <a:off x="215264" y="172085"/>
            <a:ext cx="420433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未来规划</a:t>
            </a:r>
            <a:r>
              <a:rPr lang="en-US" altLang="zh-CN" dirty="0" smtClean="0">
                <a:latin typeface="+mn-lt"/>
                <a:ea typeface="+mn-ea"/>
                <a:cs typeface="+mn-ea"/>
                <a:sym typeface="+mn-lt"/>
              </a:rPr>
              <a:t>——</a:t>
            </a:r>
            <a:r>
              <a:rPr lang="zh-CN" altLang="en-US" dirty="0" smtClean="0">
                <a:latin typeface="+mn-lt"/>
                <a:ea typeface="+mn-ea"/>
                <a:cs typeface="+mn-ea"/>
                <a:sym typeface="+mn-lt"/>
              </a:rPr>
              <a:t>业务</a:t>
            </a:r>
            <a:r>
              <a:rPr lang="zh-CN" altLang="en-US" dirty="0">
                <a:latin typeface="+mn-lt"/>
                <a:ea typeface="+mn-ea"/>
                <a:cs typeface="+mn-ea"/>
                <a:sym typeface="+mn-lt"/>
              </a:rPr>
              <a:t>规划</a:t>
            </a:r>
          </a:p>
        </p:txBody>
      </p:sp>
      <p:sp>
        <p:nvSpPr>
          <p:cNvPr id="97" name="矩形 96"/>
          <p:cNvSpPr/>
          <p:nvPr/>
        </p:nvSpPr>
        <p:spPr>
          <a:xfrm>
            <a:off x="3920564" y="800100"/>
            <a:ext cx="7122573" cy="9144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矩形 97"/>
          <p:cNvSpPr/>
          <p:nvPr/>
        </p:nvSpPr>
        <p:spPr>
          <a:xfrm>
            <a:off x="3887931" y="2056583"/>
            <a:ext cx="7155206" cy="2045926"/>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9" name="组合 98"/>
          <p:cNvGrpSpPr/>
          <p:nvPr/>
        </p:nvGrpSpPr>
        <p:grpSpPr>
          <a:xfrm>
            <a:off x="1776339" y="2056582"/>
            <a:ext cx="610593" cy="777612"/>
            <a:chOff x="2279299" y="1972310"/>
            <a:chExt cx="610593" cy="777612"/>
          </a:xfrm>
        </p:grpSpPr>
        <p:sp>
          <p:nvSpPr>
            <p:cNvPr id="100" name="iconfont-11910-5686947"/>
            <p:cNvSpPr>
              <a:spLocks noChangeAspect="1"/>
            </p:cNvSpPr>
            <p:nvPr/>
          </p:nvSpPr>
          <p:spPr bwMode="auto">
            <a:xfrm>
              <a:off x="2280207" y="1972310"/>
              <a:ext cx="609685" cy="330654"/>
            </a:xfrm>
            <a:custGeom>
              <a:avLst/>
              <a:gdLst>
                <a:gd name="T0" fmla="*/ 10314 w 10874"/>
                <a:gd name="T1" fmla="*/ 560 h 5896"/>
                <a:gd name="T2" fmla="*/ 10753 w 10874"/>
                <a:gd name="T3" fmla="*/ 560 h 5896"/>
                <a:gd name="T4" fmla="*/ 10753 w 10874"/>
                <a:gd name="T5" fmla="*/ 121 h 5896"/>
                <a:gd name="T6" fmla="*/ 10314 w 10874"/>
                <a:gd name="T7" fmla="*/ 121 h 5896"/>
                <a:gd name="T8" fmla="*/ 10314 w 10874"/>
                <a:gd name="T9" fmla="*/ 560 h 5896"/>
                <a:gd name="T10" fmla="*/ 563 w 10874"/>
                <a:gd name="T11" fmla="*/ 173 h 5896"/>
                <a:gd name="T12" fmla="*/ 122 w 10874"/>
                <a:gd name="T13" fmla="*/ 615 h 5896"/>
                <a:gd name="T14" fmla="*/ 5403 w 10874"/>
                <a:gd name="T15" fmla="*/ 5896 h 5896"/>
                <a:gd name="T16" fmla="*/ 10748 w 10874"/>
                <a:gd name="T17" fmla="*/ 550 h 5896"/>
                <a:gd name="T18" fmla="*/ 10366 w 10874"/>
                <a:gd name="T19" fmla="*/ 167 h 5896"/>
                <a:gd name="T20" fmla="*/ 10268 w 10874"/>
                <a:gd name="T21" fmla="*/ 167 h 5896"/>
                <a:gd name="T22" fmla="*/ 5413 w 10874"/>
                <a:gd name="T23" fmla="*/ 5024 h 5896"/>
                <a:gd name="T24" fmla="*/ 563 w 10874"/>
                <a:gd name="T25" fmla="*/ 173 h 5896"/>
                <a:gd name="T26" fmla="*/ 121 w 10874"/>
                <a:gd name="T27" fmla="*/ 613 h 5896"/>
                <a:gd name="T28" fmla="*/ 560 w 10874"/>
                <a:gd name="T29" fmla="*/ 613 h 5896"/>
                <a:gd name="T30" fmla="*/ 560 w 10874"/>
                <a:gd name="T31" fmla="*/ 175 h 5896"/>
                <a:gd name="T32" fmla="*/ 121 w 10874"/>
                <a:gd name="T33" fmla="*/ 175 h 5896"/>
                <a:gd name="T34" fmla="*/ 121 w 10874"/>
                <a:gd name="T35" fmla="*/ 613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74" h="5896">
                  <a:moveTo>
                    <a:pt x="10314" y="560"/>
                  </a:moveTo>
                  <a:cubicBezTo>
                    <a:pt x="10435" y="681"/>
                    <a:pt x="10632" y="681"/>
                    <a:pt x="10753" y="560"/>
                  </a:cubicBezTo>
                  <a:cubicBezTo>
                    <a:pt x="10874" y="439"/>
                    <a:pt x="10874" y="242"/>
                    <a:pt x="10753" y="121"/>
                  </a:cubicBezTo>
                  <a:cubicBezTo>
                    <a:pt x="10632" y="0"/>
                    <a:pt x="10435" y="0"/>
                    <a:pt x="10314" y="121"/>
                  </a:cubicBezTo>
                  <a:cubicBezTo>
                    <a:pt x="10193" y="242"/>
                    <a:pt x="10193" y="439"/>
                    <a:pt x="10314" y="560"/>
                  </a:cubicBezTo>
                  <a:close/>
                  <a:moveTo>
                    <a:pt x="563" y="173"/>
                  </a:moveTo>
                  <a:lnTo>
                    <a:pt x="122" y="615"/>
                  </a:lnTo>
                  <a:lnTo>
                    <a:pt x="5403" y="5896"/>
                  </a:lnTo>
                  <a:lnTo>
                    <a:pt x="10748" y="550"/>
                  </a:lnTo>
                  <a:lnTo>
                    <a:pt x="10366" y="167"/>
                  </a:lnTo>
                  <a:lnTo>
                    <a:pt x="10268" y="167"/>
                  </a:lnTo>
                  <a:lnTo>
                    <a:pt x="5413" y="5024"/>
                  </a:lnTo>
                  <a:lnTo>
                    <a:pt x="563" y="173"/>
                  </a:lnTo>
                  <a:close/>
                  <a:moveTo>
                    <a:pt x="121" y="613"/>
                  </a:moveTo>
                  <a:cubicBezTo>
                    <a:pt x="242" y="734"/>
                    <a:pt x="439" y="734"/>
                    <a:pt x="560" y="613"/>
                  </a:cubicBezTo>
                  <a:cubicBezTo>
                    <a:pt x="681" y="492"/>
                    <a:pt x="681" y="296"/>
                    <a:pt x="560" y="175"/>
                  </a:cubicBezTo>
                  <a:cubicBezTo>
                    <a:pt x="439" y="54"/>
                    <a:pt x="242" y="54"/>
                    <a:pt x="121" y="175"/>
                  </a:cubicBezTo>
                  <a:cubicBezTo>
                    <a:pt x="0" y="296"/>
                    <a:pt x="0" y="492"/>
                    <a:pt x="121" y="613"/>
                  </a:cubicBezTo>
                  <a:close/>
                </a:path>
              </a:pathLst>
            </a:custGeom>
            <a:solidFill>
              <a:schemeClr val="bg2"/>
            </a:solidFill>
            <a:ln>
              <a:solidFill>
                <a:schemeClr val="bg2"/>
              </a:solidFill>
            </a:ln>
          </p:spPr>
        </p:sp>
        <p:sp>
          <p:nvSpPr>
            <p:cNvPr id="101" name="iconfont-11910-5686947"/>
            <p:cNvSpPr>
              <a:spLocks noChangeAspect="1"/>
            </p:cNvSpPr>
            <p:nvPr/>
          </p:nvSpPr>
          <p:spPr bwMode="auto">
            <a:xfrm>
              <a:off x="2279299" y="2194693"/>
              <a:ext cx="609685" cy="330654"/>
            </a:xfrm>
            <a:custGeom>
              <a:avLst/>
              <a:gdLst>
                <a:gd name="T0" fmla="*/ 10314 w 10874"/>
                <a:gd name="T1" fmla="*/ 560 h 5896"/>
                <a:gd name="T2" fmla="*/ 10753 w 10874"/>
                <a:gd name="T3" fmla="*/ 560 h 5896"/>
                <a:gd name="T4" fmla="*/ 10753 w 10874"/>
                <a:gd name="T5" fmla="*/ 121 h 5896"/>
                <a:gd name="T6" fmla="*/ 10314 w 10874"/>
                <a:gd name="T7" fmla="*/ 121 h 5896"/>
                <a:gd name="T8" fmla="*/ 10314 w 10874"/>
                <a:gd name="T9" fmla="*/ 560 h 5896"/>
                <a:gd name="T10" fmla="*/ 563 w 10874"/>
                <a:gd name="T11" fmla="*/ 173 h 5896"/>
                <a:gd name="T12" fmla="*/ 122 w 10874"/>
                <a:gd name="T13" fmla="*/ 615 h 5896"/>
                <a:gd name="T14" fmla="*/ 5403 w 10874"/>
                <a:gd name="T15" fmla="*/ 5896 h 5896"/>
                <a:gd name="T16" fmla="*/ 10748 w 10874"/>
                <a:gd name="T17" fmla="*/ 550 h 5896"/>
                <a:gd name="T18" fmla="*/ 10366 w 10874"/>
                <a:gd name="T19" fmla="*/ 167 h 5896"/>
                <a:gd name="T20" fmla="*/ 10268 w 10874"/>
                <a:gd name="T21" fmla="*/ 167 h 5896"/>
                <a:gd name="T22" fmla="*/ 5413 w 10874"/>
                <a:gd name="T23" fmla="*/ 5024 h 5896"/>
                <a:gd name="T24" fmla="*/ 563 w 10874"/>
                <a:gd name="T25" fmla="*/ 173 h 5896"/>
                <a:gd name="T26" fmla="*/ 121 w 10874"/>
                <a:gd name="T27" fmla="*/ 613 h 5896"/>
                <a:gd name="T28" fmla="*/ 560 w 10874"/>
                <a:gd name="T29" fmla="*/ 613 h 5896"/>
                <a:gd name="T30" fmla="*/ 560 w 10874"/>
                <a:gd name="T31" fmla="*/ 175 h 5896"/>
                <a:gd name="T32" fmla="*/ 121 w 10874"/>
                <a:gd name="T33" fmla="*/ 175 h 5896"/>
                <a:gd name="T34" fmla="*/ 121 w 10874"/>
                <a:gd name="T35" fmla="*/ 613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74" h="5896">
                  <a:moveTo>
                    <a:pt x="10314" y="560"/>
                  </a:moveTo>
                  <a:cubicBezTo>
                    <a:pt x="10435" y="681"/>
                    <a:pt x="10632" y="681"/>
                    <a:pt x="10753" y="560"/>
                  </a:cubicBezTo>
                  <a:cubicBezTo>
                    <a:pt x="10874" y="439"/>
                    <a:pt x="10874" y="242"/>
                    <a:pt x="10753" y="121"/>
                  </a:cubicBezTo>
                  <a:cubicBezTo>
                    <a:pt x="10632" y="0"/>
                    <a:pt x="10435" y="0"/>
                    <a:pt x="10314" y="121"/>
                  </a:cubicBezTo>
                  <a:cubicBezTo>
                    <a:pt x="10193" y="242"/>
                    <a:pt x="10193" y="439"/>
                    <a:pt x="10314" y="560"/>
                  </a:cubicBezTo>
                  <a:close/>
                  <a:moveTo>
                    <a:pt x="563" y="173"/>
                  </a:moveTo>
                  <a:lnTo>
                    <a:pt x="122" y="615"/>
                  </a:lnTo>
                  <a:lnTo>
                    <a:pt x="5403" y="5896"/>
                  </a:lnTo>
                  <a:lnTo>
                    <a:pt x="10748" y="550"/>
                  </a:lnTo>
                  <a:lnTo>
                    <a:pt x="10366" y="167"/>
                  </a:lnTo>
                  <a:lnTo>
                    <a:pt x="10268" y="167"/>
                  </a:lnTo>
                  <a:lnTo>
                    <a:pt x="5413" y="5024"/>
                  </a:lnTo>
                  <a:lnTo>
                    <a:pt x="563" y="173"/>
                  </a:lnTo>
                  <a:close/>
                  <a:moveTo>
                    <a:pt x="121" y="613"/>
                  </a:moveTo>
                  <a:cubicBezTo>
                    <a:pt x="242" y="734"/>
                    <a:pt x="439" y="734"/>
                    <a:pt x="560" y="613"/>
                  </a:cubicBezTo>
                  <a:cubicBezTo>
                    <a:pt x="681" y="492"/>
                    <a:pt x="681" y="296"/>
                    <a:pt x="560" y="175"/>
                  </a:cubicBezTo>
                  <a:cubicBezTo>
                    <a:pt x="439" y="54"/>
                    <a:pt x="242" y="54"/>
                    <a:pt x="121" y="175"/>
                  </a:cubicBezTo>
                  <a:cubicBezTo>
                    <a:pt x="0" y="296"/>
                    <a:pt x="0" y="492"/>
                    <a:pt x="121" y="613"/>
                  </a:cubicBezTo>
                  <a:close/>
                </a:path>
              </a:pathLst>
            </a:custGeom>
            <a:solidFill>
              <a:schemeClr val="bg2"/>
            </a:solidFill>
            <a:ln>
              <a:solidFill>
                <a:schemeClr val="bg2"/>
              </a:solidFill>
            </a:ln>
          </p:spPr>
        </p:sp>
        <p:sp>
          <p:nvSpPr>
            <p:cNvPr id="102" name="iconfont-11910-5686947"/>
            <p:cNvSpPr>
              <a:spLocks noChangeAspect="1"/>
            </p:cNvSpPr>
            <p:nvPr/>
          </p:nvSpPr>
          <p:spPr bwMode="auto">
            <a:xfrm>
              <a:off x="2279299" y="2419268"/>
              <a:ext cx="609685" cy="330654"/>
            </a:xfrm>
            <a:custGeom>
              <a:avLst/>
              <a:gdLst>
                <a:gd name="T0" fmla="*/ 10314 w 10874"/>
                <a:gd name="T1" fmla="*/ 560 h 5896"/>
                <a:gd name="T2" fmla="*/ 10753 w 10874"/>
                <a:gd name="T3" fmla="*/ 560 h 5896"/>
                <a:gd name="T4" fmla="*/ 10753 w 10874"/>
                <a:gd name="T5" fmla="*/ 121 h 5896"/>
                <a:gd name="T6" fmla="*/ 10314 w 10874"/>
                <a:gd name="T7" fmla="*/ 121 h 5896"/>
                <a:gd name="T8" fmla="*/ 10314 w 10874"/>
                <a:gd name="T9" fmla="*/ 560 h 5896"/>
                <a:gd name="T10" fmla="*/ 563 w 10874"/>
                <a:gd name="T11" fmla="*/ 173 h 5896"/>
                <a:gd name="T12" fmla="*/ 122 w 10874"/>
                <a:gd name="T13" fmla="*/ 615 h 5896"/>
                <a:gd name="T14" fmla="*/ 5403 w 10874"/>
                <a:gd name="T15" fmla="*/ 5896 h 5896"/>
                <a:gd name="T16" fmla="*/ 10748 w 10874"/>
                <a:gd name="T17" fmla="*/ 550 h 5896"/>
                <a:gd name="T18" fmla="*/ 10366 w 10874"/>
                <a:gd name="T19" fmla="*/ 167 h 5896"/>
                <a:gd name="T20" fmla="*/ 10268 w 10874"/>
                <a:gd name="T21" fmla="*/ 167 h 5896"/>
                <a:gd name="T22" fmla="*/ 5413 w 10874"/>
                <a:gd name="T23" fmla="*/ 5024 h 5896"/>
                <a:gd name="T24" fmla="*/ 563 w 10874"/>
                <a:gd name="T25" fmla="*/ 173 h 5896"/>
                <a:gd name="T26" fmla="*/ 121 w 10874"/>
                <a:gd name="T27" fmla="*/ 613 h 5896"/>
                <a:gd name="T28" fmla="*/ 560 w 10874"/>
                <a:gd name="T29" fmla="*/ 613 h 5896"/>
                <a:gd name="T30" fmla="*/ 560 w 10874"/>
                <a:gd name="T31" fmla="*/ 175 h 5896"/>
                <a:gd name="T32" fmla="*/ 121 w 10874"/>
                <a:gd name="T33" fmla="*/ 175 h 5896"/>
                <a:gd name="T34" fmla="*/ 121 w 10874"/>
                <a:gd name="T35" fmla="*/ 613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74" h="5896">
                  <a:moveTo>
                    <a:pt x="10314" y="560"/>
                  </a:moveTo>
                  <a:cubicBezTo>
                    <a:pt x="10435" y="681"/>
                    <a:pt x="10632" y="681"/>
                    <a:pt x="10753" y="560"/>
                  </a:cubicBezTo>
                  <a:cubicBezTo>
                    <a:pt x="10874" y="439"/>
                    <a:pt x="10874" y="242"/>
                    <a:pt x="10753" y="121"/>
                  </a:cubicBezTo>
                  <a:cubicBezTo>
                    <a:pt x="10632" y="0"/>
                    <a:pt x="10435" y="0"/>
                    <a:pt x="10314" y="121"/>
                  </a:cubicBezTo>
                  <a:cubicBezTo>
                    <a:pt x="10193" y="242"/>
                    <a:pt x="10193" y="439"/>
                    <a:pt x="10314" y="560"/>
                  </a:cubicBezTo>
                  <a:close/>
                  <a:moveTo>
                    <a:pt x="563" y="173"/>
                  </a:moveTo>
                  <a:lnTo>
                    <a:pt x="122" y="615"/>
                  </a:lnTo>
                  <a:lnTo>
                    <a:pt x="5403" y="5896"/>
                  </a:lnTo>
                  <a:lnTo>
                    <a:pt x="10748" y="550"/>
                  </a:lnTo>
                  <a:lnTo>
                    <a:pt x="10366" y="167"/>
                  </a:lnTo>
                  <a:lnTo>
                    <a:pt x="10268" y="167"/>
                  </a:lnTo>
                  <a:lnTo>
                    <a:pt x="5413" y="5024"/>
                  </a:lnTo>
                  <a:lnTo>
                    <a:pt x="563" y="173"/>
                  </a:lnTo>
                  <a:close/>
                  <a:moveTo>
                    <a:pt x="121" y="613"/>
                  </a:moveTo>
                  <a:cubicBezTo>
                    <a:pt x="242" y="734"/>
                    <a:pt x="439" y="734"/>
                    <a:pt x="560" y="613"/>
                  </a:cubicBezTo>
                  <a:cubicBezTo>
                    <a:pt x="681" y="492"/>
                    <a:pt x="681" y="296"/>
                    <a:pt x="560" y="175"/>
                  </a:cubicBezTo>
                  <a:cubicBezTo>
                    <a:pt x="439" y="54"/>
                    <a:pt x="242" y="54"/>
                    <a:pt x="121" y="175"/>
                  </a:cubicBezTo>
                  <a:cubicBezTo>
                    <a:pt x="0" y="296"/>
                    <a:pt x="0" y="492"/>
                    <a:pt x="121" y="613"/>
                  </a:cubicBezTo>
                  <a:close/>
                </a:path>
              </a:pathLst>
            </a:custGeom>
            <a:solidFill>
              <a:schemeClr val="bg2"/>
            </a:solidFill>
            <a:ln>
              <a:solidFill>
                <a:schemeClr val="bg2"/>
              </a:solidFill>
            </a:ln>
          </p:spPr>
        </p:sp>
      </p:grpSp>
      <p:sp>
        <p:nvSpPr>
          <p:cNvPr id="103" name="文本框 102"/>
          <p:cNvSpPr txBox="1"/>
          <p:nvPr/>
        </p:nvSpPr>
        <p:spPr>
          <a:xfrm>
            <a:off x="3887023" y="2150729"/>
            <a:ext cx="6795247" cy="923330"/>
          </a:xfrm>
          <a:prstGeom prst="rect">
            <a:avLst/>
          </a:prstGeom>
          <a:noFill/>
        </p:spPr>
        <p:txBody>
          <a:bodyPr wrap="square" rtlCol="0">
            <a:spAutoFit/>
          </a:bodyPr>
          <a:lstStyle/>
          <a:p>
            <a:pPr>
              <a:lnSpc>
                <a:spcPct val="150000"/>
              </a:lnSpc>
            </a:pPr>
            <a:r>
              <a:rPr lang="zh-CN" altLang="en-US" spc="130" dirty="0" smtClean="0">
                <a:solidFill>
                  <a:srgbClr val="FFC000"/>
                </a:solidFill>
                <a:cs typeface="+mn-ea"/>
                <a:sym typeface="+mn-lt"/>
              </a:rPr>
              <a:t>提高</a:t>
            </a:r>
            <a:r>
              <a:rPr lang="zh-CN" altLang="en-US" spc="130" dirty="0">
                <a:solidFill>
                  <a:srgbClr val="FFC000"/>
                </a:solidFill>
                <a:cs typeface="+mn-ea"/>
                <a:sym typeface="+mn-lt"/>
              </a:rPr>
              <a:t>解决方案部署速度</a:t>
            </a:r>
            <a:r>
              <a:rPr lang="zh-CN" altLang="en-US" spc="130" dirty="0">
                <a:solidFill>
                  <a:schemeClr val="bg1"/>
                </a:solidFill>
                <a:cs typeface="+mn-ea"/>
                <a:sym typeface="+mn-lt"/>
              </a:rPr>
              <a:t>：</a:t>
            </a:r>
            <a:r>
              <a:rPr lang="en-US" altLang="zh-CN" spc="130" dirty="0">
                <a:solidFill>
                  <a:schemeClr val="bg1"/>
                </a:solidFill>
                <a:cs typeface="+mn-ea"/>
                <a:sym typeface="+mn-lt"/>
              </a:rPr>
              <a:t>7</a:t>
            </a:r>
            <a:r>
              <a:rPr lang="zh-CN" altLang="en-US" spc="130" dirty="0">
                <a:solidFill>
                  <a:schemeClr val="bg1"/>
                </a:solidFill>
                <a:cs typeface="+mn-ea"/>
                <a:sym typeface="+mn-lt"/>
              </a:rPr>
              <a:t>个工作日部署一套解决方案。对产业链进行整合，提高和上游友商的合作级别</a:t>
            </a:r>
          </a:p>
        </p:txBody>
      </p:sp>
      <p:graphicFrame>
        <p:nvGraphicFramePr>
          <p:cNvPr id="104" name="表格 103"/>
          <p:cNvGraphicFramePr>
            <a:graphicFrameLocks noGrp="1"/>
          </p:cNvGraphicFramePr>
          <p:nvPr>
            <p:extLst>
              <p:ext uri="{D42A27DB-BD31-4B8C-83A1-F6EECF244321}">
                <p14:modId xmlns:p14="http://schemas.microsoft.com/office/powerpoint/2010/main" val="3119010263"/>
              </p:ext>
            </p:extLst>
          </p:nvPr>
        </p:nvGraphicFramePr>
        <p:xfrm>
          <a:off x="938856" y="4198014"/>
          <a:ext cx="10111204" cy="2542375"/>
        </p:xfrm>
        <a:graphic>
          <a:graphicData uri="http://schemas.openxmlformats.org/drawingml/2006/table">
            <a:tbl>
              <a:tblPr firstRow="1" bandRow="1">
                <a:tableStyleId>{073A0DAA-6AF3-43AB-8588-CEC1D06C72B9}</a:tableStyleId>
              </a:tblPr>
              <a:tblGrid>
                <a:gridCol w="1903866">
                  <a:extLst>
                    <a:ext uri="{9D8B030D-6E8A-4147-A177-3AD203B41FA5}">
                      <a16:colId xmlns:a16="http://schemas.microsoft.com/office/drawing/2014/main" val="4037119914"/>
                    </a:ext>
                  </a:extLst>
                </a:gridCol>
                <a:gridCol w="4972170">
                  <a:extLst>
                    <a:ext uri="{9D8B030D-6E8A-4147-A177-3AD203B41FA5}">
                      <a16:colId xmlns:a16="http://schemas.microsoft.com/office/drawing/2014/main" val="3525787545"/>
                    </a:ext>
                  </a:extLst>
                </a:gridCol>
                <a:gridCol w="3235168">
                  <a:extLst>
                    <a:ext uri="{9D8B030D-6E8A-4147-A177-3AD203B41FA5}">
                      <a16:colId xmlns:a16="http://schemas.microsoft.com/office/drawing/2014/main" val="3687710033"/>
                    </a:ext>
                  </a:extLst>
                </a:gridCol>
              </a:tblGrid>
              <a:tr h="384034">
                <a:tc>
                  <a:txBody>
                    <a:bodyPr/>
                    <a:lstStyle/>
                    <a:p>
                      <a:r>
                        <a:rPr lang="zh-CN" altLang="en-US" dirty="0" smtClean="0">
                          <a:solidFill>
                            <a:schemeClr val="bg2"/>
                          </a:solidFill>
                        </a:rPr>
                        <a:t>时间</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产品进展</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业务进展</a:t>
                      </a:r>
                      <a:endParaRPr lang="zh-CN" altLang="en-US" dirty="0">
                        <a:solidFill>
                          <a:schemeClr val="bg2"/>
                        </a:solidFill>
                      </a:endParaRPr>
                    </a:p>
                  </a:txBody>
                  <a:tcPr>
                    <a:solidFill>
                      <a:srgbClr val="454955"/>
                    </a:solidFill>
                  </a:tcPr>
                </a:tc>
                <a:extLst>
                  <a:ext uri="{0D108BD9-81ED-4DB2-BD59-A6C34878D82A}">
                    <a16:rowId xmlns:a16="http://schemas.microsoft.com/office/drawing/2014/main" val="3206056329"/>
                  </a:ext>
                </a:extLst>
              </a:tr>
              <a:tr h="719447">
                <a:tc>
                  <a:txBody>
                    <a:bodyPr/>
                    <a:lstStyle/>
                    <a:p>
                      <a:r>
                        <a:rPr lang="zh-CN" altLang="en-US" dirty="0" smtClean="0">
                          <a:solidFill>
                            <a:schemeClr val="bg2"/>
                          </a:solidFill>
                        </a:rPr>
                        <a:t>第一年</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打造路径规划软件</a:t>
                      </a:r>
                      <a:r>
                        <a:rPr lang="en-US" altLang="zh-CN" dirty="0" smtClean="0">
                          <a:solidFill>
                            <a:schemeClr val="bg2"/>
                          </a:solidFill>
                        </a:rPr>
                        <a:t>2.0</a:t>
                      </a:r>
                      <a:r>
                        <a:rPr lang="zh-CN" altLang="en-US" dirty="0" smtClean="0">
                          <a:solidFill>
                            <a:schemeClr val="bg2"/>
                          </a:solidFill>
                        </a:rPr>
                        <a:t>版，支持路径自由编辑</a:t>
                      </a:r>
                      <a:endParaRPr lang="en-US" altLang="zh-CN" dirty="0" smtClean="0">
                        <a:solidFill>
                          <a:schemeClr val="bg2"/>
                        </a:solidFill>
                      </a:endParaRPr>
                    </a:p>
                    <a:p>
                      <a:r>
                        <a:rPr lang="zh-CN" altLang="en-US" dirty="0" smtClean="0">
                          <a:solidFill>
                            <a:schemeClr val="bg2"/>
                          </a:solidFill>
                        </a:rPr>
                        <a:t>打造识别算法</a:t>
                      </a:r>
                      <a:r>
                        <a:rPr lang="en-US" altLang="zh-CN" dirty="0" smtClean="0">
                          <a:solidFill>
                            <a:schemeClr val="bg2"/>
                          </a:solidFill>
                        </a:rPr>
                        <a:t>2.0</a:t>
                      </a:r>
                      <a:r>
                        <a:rPr lang="zh-CN" altLang="en-US" dirty="0" smtClean="0">
                          <a:solidFill>
                            <a:schemeClr val="bg2"/>
                          </a:solidFill>
                        </a:rPr>
                        <a:t>版，降低漏检率</a:t>
                      </a:r>
                      <a:r>
                        <a:rPr lang="en-US" altLang="zh-CN" dirty="0" smtClean="0">
                          <a:solidFill>
                            <a:schemeClr val="bg2"/>
                          </a:solidFill>
                        </a:rPr>
                        <a:t>10%</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招聘兼职、专职人员。形成专门巡检服务团队</a:t>
                      </a:r>
                      <a:endParaRPr lang="zh-CN" altLang="en-US" dirty="0">
                        <a:solidFill>
                          <a:schemeClr val="bg2"/>
                        </a:solidFill>
                      </a:endParaRPr>
                    </a:p>
                  </a:txBody>
                  <a:tcPr>
                    <a:solidFill>
                      <a:srgbClr val="454955"/>
                    </a:solidFill>
                  </a:tcPr>
                </a:tc>
                <a:extLst>
                  <a:ext uri="{0D108BD9-81ED-4DB2-BD59-A6C34878D82A}">
                    <a16:rowId xmlns:a16="http://schemas.microsoft.com/office/drawing/2014/main" val="1256337852"/>
                  </a:ext>
                </a:extLst>
              </a:tr>
              <a:tr h="719447">
                <a:tc>
                  <a:txBody>
                    <a:bodyPr/>
                    <a:lstStyle/>
                    <a:p>
                      <a:r>
                        <a:rPr lang="zh-CN" altLang="en-US" dirty="0" smtClean="0">
                          <a:solidFill>
                            <a:schemeClr val="bg2"/>
                          </a:solidFill>
                        </a:rPr>
                        <a:t>第二年</a:t>
                      </a:r>
                      <a:endParaRPr lang="zh-CN" altLang="en-US" dirty="0">
                        <a:solidFill>
                          <a:schemeClr val="bg2"/>
                        </a:solidFill>
                      </a:endParaRPr>
                    </a:p>
                  </a:txBody>
                  <a:tcPr>
                    <a:solidFill>
                      <a:srgbClr val="45495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打造识别算法</a:t>
                      </a:r>
                      <a:r>
                        <a:rPr lang="en-US" altLang="zh-CN" dirty="0" smtClean="0">
                          <a:solidFill>
                            <a:schemeClr val="bg2"/>
                          </a:solidFill>
                        </a:rPr>
                        <a:t>3.0</a:t>
                      </a:r>
                      <a:r>
                        <a:rPr lang="zh-CN" altLang="en-US" dirty="0" smtClean="0">
                          <a:solidFill>
                            <a:schemeClr val="bg2"/>
                          </a:solidFill>
                        </a:rPr>
                        <a:t>版，争取识别</a:t>
                      </a:r>
                      <a:r>
                        <a:rPr lang="en-US" altLang="zh-CN" dirty="0" smtClean="0">
                          <a:solidFill>
                            <a:schemeClr val="bg2"/>
                          </a:solidFill>
                        </a:rPr>
                        <a:t>20</a:t>
                      </a:r>
                      <a:r>
                        <a:rPr lang="zh-CN" altLang="en-US" dirty="0" smtClean="0">
                          <a:solidFill>
                            <a:schemeClr val="bg2"/>
                          </a:solidFill>
                        </a:rPr>
                        <a:t>种缺陷，</a:t>
                      </a:r>
                      <a:r>
                        <a:rPr lang="en-US" altLang="zh-CN" dirty="0" smtClean="0">
                          <a:solidFill>
                            <a:schemeClr val="bg2"/>
                          </a:solidFill>
                        </a:rPr>
                        <a:t>FPS</a:t>
                      </a:r>
                      <a:r>
                        <a:rPr lang="zh-CN" altLang="en-US" dirty="0" smtClean="0">
                          <a:solidFill>
                            <a:schemeClr val="bg2"/>
                          </a:solidFill>
                        </a:rPr>
                        <a:t>值提升到</a:t>
                      </a:r>
                      <a:r>
                        <a:rPr lang="en-US" altLang="zh-CN" dirty="0" smtClean="0">
                          <a:solidFill>
                            <a:schemeClr val="bg2"/>
                          </a:solidFill>
                        </a:rPr>
                        <a:t>15</a:t>
                      </a:r>
                      <a:r>
                        <a:rPr lang="zh-CN" altLang="en-US" dirty="0" smtClean="0">
                          <a:solidFill>
                            <a:schemeClr val="bg2"/>
                          </a:solidFill>
                        </a:rPr>
                        <a:t>以上</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招聘人员，将</a:t>
                      </a:r>
                      <a:r>
                        <a:rPr lang="zh-CN" altLang="en-US" dirty="0" smtClean="0">
                          <a:solidFill>
                            <a:schemeClr val="bg2"/>
                          </a:solidFill>
                        </a:rPr>
                        <a:t>方案部署步骤固定化，提高部署速度与标准性</a:t>
                      </a:r>
                      <a:endParaRPr lang="zh-CN" altLang="en-US" dirty="0">
                        <a:solidFill>
                          <a:schemeClr val="bg2"/>
                        </a:solidFill>
                      </a:endParaRPr>
                    </a:p>
                  </a:txBody>
                  <a:tcPr>
                    <a:solidFill>
                      <a:srgbClr val="454955"/>
                    </a:solidFill>
                  </a:tcPr>
                </a:tc>
                <a:extLst>
                  <a:ext uri="{0D108BD9-81ED-4DB2-BD59-A6C34878D82A}">
                    <a16:rowId xmlns:a16="http://schemas.microsoft.com/office/drawing/2014/main" val="3199811146"/>
                  </a:ext>
                </a:extLst>
              </a:tr>
              <a:tr h="719447">
                <a:tc>
                  <a:txBody>
                    <a:bodyPr/>
                    <a:lstStyle/>
                    <a:p>
                      <a:r>
                        <a:rPr lang="zh-CN" altLang="en-US" dirty="0" smtClean="0">
                          <a:solidFill>
                            <a:schemeClr val="bg2"/>
                          </a:solidFill>
                        </a:rPr>
                        <a:t>第三年</a:t>
                      </a:r>
                      <a:endParaRPr lang="zh-CN" altLang="en-US" dirty="0">
                        <a:solidFill>
                          <a:schemeClr val="bg2"/>
                        </a:solidFill>
                      </a:endParaRPr>
                    </a:p>
                  </a:txBody>
                  <a:tcPr>
                    <a:solidFill>
                      <a:srgbClr val="45495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升级识别算法，尝试新兴识别算法；融合双目相机、红外相机等多传感器，实现综合检测</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强化人员，升级与合作伙伴，特别是上游公司合作关系</a:t>
                      </a:r>
                      <a:endParaRPr lang="zh-CN" altLang="en-US" dirty="0">
                        <a:solidFill>
                          <a:schemeClr val="bg2"/>
                        </a:solidFill>
                      </a:endParaRPr>
                    </a:p>
                  </a:txBody>
                  <a:tcPr>
                    <a:solidFill>
                      <a:srgbClr val="454955"/>
                    </a:solidFill>
                  </a:tcPr>
                </a:tc>
                <a:extLst>
                  <a:ext uri="{0D108BD9-81ED-4DB2-BD59-A6C34878D82A}">
                    <a16:rowId xmlns:a16="http://schemas.microsoft.com/office/drawing/2014/main" val="98590359"/>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5855335" y="1768475"/>
            <a:ext cx="5981065" cy="1076325"/>
          </a:xfrm>
          <a:prstGeom prst="rect">
            <a:avLst/>
          </a:prstGeom>
          <a:noFill/>
        </p:spPr>
        <p:txBody>
          <a:bodyPr wrap="square" rtlCol="0">
            <a:spAutoFit/>
          </a:bodyPr>
          <a:lstStyle/>
          <a:p>
            <a:pPr algn="l" defTabSz="1219200">
              <a:spcBef>
                <a:spcPct val="0"/>
              </a:spcBef>
              <a:defRPr/>
            </a:pPr>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02</a:t>
            </a:r>
          </a:p>
          <a:p>
            <a:pPr algn="l" defTabSz="1219200">
              <a:spcBef>
                <a:spcPct val="0"/>
              </a:spcBef>
              <a:defRPr/>
            </a:pPr>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初步验证</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：在保定市试点</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3</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条输电线路</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赢得用户口碑。</a:t>
            </a:r>
          </a:p>
          <a:p>
            <a:pPr algn="l" defTabSz="1219200">
              <a:spcBef>
                <a:spcPct val="0"/>
              </a:spcBef>
              <a:defRPr/>
            </a:pPr>
            <a:endParaRPr lang="zh-CN" altLang="en-US" spc="600" dirty="0">
              <a:solidFill>
                <a:schemeClr val="bg1"/>
              </a:solidFill>
              <a:latin typeface="Adobe 黑体 Std R" panose="020B0400000000000000" charset="-122"/>
              <a:ea typeface="Adobe 黑体 Std R" panose="020B0400000000000000" charset="-122"/>
              <a:cs typeface="Adobe 黑体 Std R" panose="020B0400000000000000" charset="-122"/>
              <a:sym typeface="微软雅黑" panose="020B0503020204020204" pitchFamily="34" charset="-122"/>
            </a:endParaRPr>
          </a:p>
        </p:txBody>
      </p:sp>
      <p:sp>
        <p:nvSpPr>
          <p:cNvPr id="84" name="文本框 83"/>
          <p:cNvSpPr txBox="1"/>
          <p:nvPr/>
        </p:nvSpPr>
        <p:spPr>
          <a:xfrm>
            <a:off x="5855335" y="2728595"/>
            <a:ext cx="5883275" cy="1353185"/>
          </a:xfrm>
          <a:prstGeom prst="rect">
            <a:avLst/>
          </a:prstGeom>
          <a:noFill/>
        </p:spPr>
        <p:txBody>
          <a:bodyPr wrap="square" rtlCol="0">
            <a:spAutoFit/>
          </a:bodyPr>
          <a:lstStyle/>
          <a:p>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03</a:t>
            </a:r>
          </a:p>
          <a:p>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规模应用</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：在保定市下辖</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1</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个县级</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供电公司使用智能巡检方案。</a:t>
            </a:r>
          </a:p>
          <a:p>
            <a:endPar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90" name="文本框 89"/>
          <p:cNvSpPr txBox="1"/>
          <p:nvPr/>
        </p:nvSpPr>
        <p:spPr>
          <a:xfrm>
            <a:off x="5855335" y="3996055"/>
            <a:ext cx="5706110" cy="1353185"/>
          </a:xfrm>
          <a:prstGeom prst="rect">
            <a:avLst/>
          </a:prstGeom>
          <a:noFill/>
        </p:spPr>
        <p:txBody>
          <a:bodyPr wrap="square" rtlCol="0">
            <a:spAutoFit/>
          </a:bodyPr>
          <a:lstStyle/>
          <a:p>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04</a:t>
            </a:r>
          </a:p>
          <a:p>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市场布局</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：向河北省电网</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rPr>
              <a:t>6</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家地市公司推广产品，争取占领</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500Km</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有效巡检线路。</a:t>
            </a:r>
          </a:p>
          <a:p>
            <a:endPar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101" name="文本框 100"/>
          <p:cNvSpPr txBox="1"/>
          <p:nvPr/>
        </p:nvSpPr>
        <p:spPr>
          <a:xfrm>
            <a:off x="5838825" y="5267960"/>
            <a:ext cx="5739130" cy="1353185"/>
          </a:xfrm>
          <a:prstGeom prst="rect">
            <a:avLst/>
          </a:prstGeom>
          <a:noFill/>
        </p:spPr>
        <p:txBody>
          <a:bodyPr wrap="square" rtlCol="0">
            <a:spAutoFit/>
          </a:bodyPr>
          <a:lstStyle/>
          <a:p>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05</a:t>
            </a:r>
          </a:p>
          <a:p>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推广阶段</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：面向甘肃、陕西、贵州特高压途径及偏远地区开拓市场，占领</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9</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个市级</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公司市场。</a:t>
            </a:r>
          </a:p>
          <a:p>
            <a:endParaRPr lang="zh-CN" altLang="en-US" dirty="0">
              <a:latin typeface="Adobe 黑体 Std R" panose="020B0400000000000000" charset="-122"/>
              <a:ea typeface="Adobe 黑体 Std R" panose="020B0400000000000000" charset="-122"/>
              <a:cs typeface="Adobe 黑体 Std R" panose="020B0400000000000000" charset="-122"/>
            </a:endParaRPr>
          </a:p>
        </p:txBody>
      </p:sp>
      <p:sp>
        <p:nvSpPr>
          <p:cNvPr id="102" name="文本框 101"/>
          <p:cNvSpPr txBox="1"/>
          <p:nvPr/>
        </p:nvSpPr>
        <p:spPr>
          <a:xfrm>
            <a:off x="5875020" y="692150"/>
            <a:ext cx="5368925" cy="1076325"/>
          </a:xfrm>
          <a:prstGeom prst="rect">
            <a:avLst/>
          </a:prstGeom>
          <a:noFill/>
        </p:spPr>
        <p:txBody>
          <a:bodyPr wrap="square" rtlCol="0">
            <a:spAutoFit/>
          </a:bodyPr>
          <a:lstStyle/>
          <a:p>
            <a:pPr algn="l"/>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01</a:t>
            </a:r>
          </a:p>
          <a:p>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电网投标</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：向国家电网进行</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投标</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，争取市场平台</a:t>
            </a:r>
          </a:p>
          <a:p>
            <a:endParaRPr lang="zh-CN" altLang="en-US" dirty="0">
              <a:latin typeface="Adobe 黑体 Std R" panose="020B0400000000000000" charset="-122"/>
              <a:ea typeface="Adobe 黑体 Std R" panose="020B0400000000000000" charset="-122"/>
              <a:cs typeface="Adobe 黑体 Std R" panose="020B0400000000000000" charset="-122"/>
            </a:endParaRPr>
          </a:p>
        </p:txBody>
      </p:sp>
      <p:pic>
        <p:nvPicPr>
          <p:cNvPr id="2" name="图片 1" descr="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509692" y="967563"/>
            <a:ext cx="3424894" cy="2245537"/>
          </a:xfrm>
          <a:prstGeom prst="rect">
            <a:avLst/>
          </a:prstGeom>
        </p:spPr>
      </p:pic>
      <p:pic>
        <p:nvPicPr>
          <p:cNvPr id="5" name="图片 4" descr="地图"/>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10523" y="1703070"/>
            <a:ext cx="7257146" cy="4757420"/>
          </a:xfrm>
          <a:prstGeom prst="rect">
            <a:avLst/>
          </a:prstGeom>
        </p:spPr>
      </p:pic>
      <p:sp>
        <p:nvSpPr>
          <p:cNvPr id="6" name="右箭头 5"/>
          <p:cNvSpPr/>
          <p:nvPr/>
        </p:nvSpPr>
        <p:spPr>
          <a:xfrm rot="5400000">
            <a:off x="2703571" y="2563022"/>
            <a:ext cx="1410970" cy="1198880"/>
          </a:xfrm>
          <a:prstGeom prst="rightArrow">
            <a:avLst/>
          </a:prstGeom>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69" y="144145"/>
            <a:ext cx="391879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未来规划</a:t>
            </a:r>
            <a:r>
              <a:rPr lang="en-US" altLang="zh-CN" dirty="0" smtClean="0">
                <a:latin typeface="+mj-ea"/>
                <a:ea typeface="+mj-ea"/>
              </a:rPr>
              <a:t>——</a:t>
            </a:r>
            <a:r>
              <a:rPr lang="zh-CN" altLang="en-US" dirty="0" smtClean="0">
                <a:latin typeface="+mj-ea"/>
                <a:ea typeface="+mj-ea"/>
              </a:rPr>
              <a:t>市场</a:t>
            </a:r>
            <a:r>
              <a:rPr lang="zh-CN" altLang="en-US" dirty="0">
                <a:latin typeface="+mj-ea"/>
                <a:ea typeface="+mj-ea"/>
              </a:rPr>
              <a:t>规划</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p:nvPr/>
        </p:nvSpPr>
        <p:spPr>
          <a:xfrm>
            <a:off x="215264" y="172085"/>
            <a:ext cx="479315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未来规划</a:t>
            </a:r>
            <a:r>
              <a:rPr lang="en-US" altLang="zh-CN" dirty="0" smtClean="0">
                <a:latin typeface="+mj-ea"/>
                <a:ea typeface="+mj-ea"/>
              </a:rPr>
              <a:t>——</a:t>
            </a:r>
            <a:r>
              <a:rPr lang="zh-CN" altLang="en-US" dirty="0" smtClean="0">
                <a:latin typeface="+mj-ea"/>
                <a:ea typeface="+mj-ea"/>
              </a:rPr>
              <a:t>社会与教育效应</a:t>
            </a:r>
            <a:endParaRPr lang="zh-CN" altLang="en-US" dirty="0">
              <a:latin typeface="+mj-ea"/>
              <a:ea typeface="+mj-ea"/>
            </a:endParaRPr>
          </a:p>
        </p:txBody>
      </p:sp>
      <p:graphicFrame>
        <p:nvGraphicFramePr>
          <p:cNvPr id="2" name="表格 1"/>
          <p:cNvGraphicFramePr>
            <a:graphicFrameLocks noGrp="1"/>
          </p:cNvGraphicFramePr>
          <p:nvPr>
            <p:extLst>
              <p:ext uri="{D42A27DB-BD31-4B8C-83A1-F6EECF244321}">
                <p14:modId xmlns:p14="http://schemas.microsoft.com/office/powerpoint/2010/main" val="609184959"/>
              </p:ext>
            </p:extLst>
          </p:nvPr>
        </p:nvGraphicFramePr>
        <p:xfrm>
          <a:off x="306945" y="3096491"/>
          <a:ext cx="5302310" cy="3680460"/>
        </p:xfrm>
        <a:graphic>
          <a:graphicData uri="http://schemas.openxmlformats.org/drawingml/2006/table">
            <a:tbl>
              <a:tblPr firstRow="1" bandRow="1">
                <a:tableStyleId>{5C22544A-7EE6-4342-B048-85BDC9FD1C3A}</a:tableStyleId>
              </a:tblPr>
              <a:tblGrid>
                <a:gridCol w="749987">
                  <a:extLst>
                    <a:ext uri="{9D8B030D-6E8A-4147-A177-3AD203B41FA5}">
                      <a16:colId xmlns:a16="http://schemas.microsoft.com/office/drawing/2014/main" val="2374978121"/>
                    </a:ext>
                  </a:extLst>
                </a:gridCol>
                <a:gridCol w="749987">
                  <a:extLst>
                    <a:ext uri="{9D8B030D-6E8A-4147-A177-3AD203B41FA5}">
                      <a16:colId xmlns:a16="http://schemas.microsoft.com/office/drawing/2014/main" val="4294593411"/>
                    </a:ext>
                  </a:extLst>
                </a:gridCol>
                <a:gridCol w="749987">
                  <a:extLst>
                    <a:ext uri="{9D8B030D-6E8A-4147-A177-3AD203B41FA5}">
                      <a16:colId xmlns:a16="http://schemas.microsoft.com/office/drawing/2014/main" val="936391096"/>
                    </a:ext>
                  </a:extLst>
                </a:gridCol>
                <a:gridCol w="749987">
                  <a:extLst>
                    <a:ext uri="{9D8B030D-6E8A-4147-A177-3AD203B41FA5}">
                      <a16:colId xmlns:a16="http://schemas.microsoft.com/office/drawing/2014/main" val="2360690380"/>
                    </a:ext>
                  </a:extLst>
                </a:gridCol>
                <a:gridCol w="749987">
                  <a:extLst>
                    <a:ext uri="{9D8B030D-6E8A-4147-A177-3AD203B41FA5}">
                      <a16:colId xmlns:a16="http://schemas.microsoft.com/office/drawing/2014/main" val="419889590"/>
                    </a:ext>
                  </a:extLst>
                </a:gridCol>
                <a:gridCol w="749987">
                  <a:extLst>
                    <a:ext uri="{9D8B030D-6E8A-4147-A177-3AD203B41FA5}">
                      <a16:colId xmlns:a16="http://schemas.microsoft.com/office/drawing/2014/main" val="2321269588"/>
                    </a:ext>
                  </a:extLst>
                </a:gridCol>
                <a:gridCol w="802388">
                  <a:extLst>
                    <a:ext uri="{9D8B030D-6E8A-4147-A177-3AD203B41FA5}">
                      <a16:colId xmlns:a16="http://schemas.microsoft.com/office/drawing/2014/main" val="2742712459"/>
                    </a:ext>
                  </a:extLst>
                </a:gridCol>
              </a:tblGrid>
              <a:tr h="303776">
                <a:tc rowSpan="2">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人员划分</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工作方向</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工作内容</a:t>
                      </a:r>
                    </a:p>
                  </a:txBody>
                  <a:tcPr marL="68580" marR="68580" marT="0" marB="0" anchor="ctr">
                    <a:noFill/>
                  </a:tcPr>
                </a:tc>
                <a:tc gridSpan="2">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全职人员比例分配</a:t>
                      </a:r>
                    </a:p>
                  </a:txBody>
                  <a:tcPr marL="68580" marR="68580" marT="0" marB="0" anchor="ctr">
                    <a:noFill/>
                  </a:tcPr>
                </a:tc>
                <a:tc hMerge="1">
                  <a:txBody>
                    <a:bodyPr/>
                    <a:lstStyle/>
                    <a:p>
                      <a:endParaRPr lang="zh-CN" altLang="en-US"/>
                    </a:p>
                  </a:txBody>
                  <a:tcPr>
                    <a:noFill/>
                  </a:tcPr>
                </a:tc>
                <a:tc grid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实习和兼职人员比例分配</a:t>
                      </a:r>
                    </a:p>
                  </a:txBody>
                  <a:tcPr marL="68580" marR="68580" marT="0" marB="0" anchor="ctr">
                    <a:noFill/>
                  </a:tcPr>
                </a:tc>
                <a:tc hMerge="1">
                  <a:txBody>
                    <a:bodyPr/>
                    <a:lstStyle/>
                    <a:p>
                      <a:endParaRPr lang="zh-CN" altLang="en-US"/>
                    </a:p>
                  </a:txBody>
                  <a:tcPr>
                    <a:noFill/>
                  </a:tcPr>
                </a:tc>
                <a:extLst>
                  <a:ext uri="{0D108BD9-81ED-4DB2-BD59-A6C34878D82A}">
                    <a16:rowId xmlns:a16="http://schemas.microsoft.com/office/drawing/2014/main" val="451616653"/>
                  </a:ext>
                </a:extLst>
              </a:tr>
              <a:tr h="151888">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分</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总</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分</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总</a:t>
                      </a:r>
                    </a:p>
                  </a:txBody>
                  <a:tcPr marL="68580" marR="68580" marT="0" marB="0" anchor="ctr">
                    <a:noFill/>
                  </a:tcPr>
                </a:tc>
                <a:extLst>
                  <a:ext uri="{0D108BD9-81ED-4DB2-BD59-A6C34878D82A}">
                    <a16:rowId xmlns:a16="http://schemas.microsoft.com/office/drawing/2014/main" val="2748528029"/>
                  </a:ext>
                </a:extLst>
              </a:tr>
              <a:tr h="607552">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市场劳动力</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市场购置型</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无人机系统现场部署、联合调试</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508321210"/>
                  </a:ext>
                </a:extLst>
              </a:tr>
              <a:tr h="303776">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加工组装型</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无人机组装</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2529282335"/>
                  </a:ext>
                </a:extLst>
              </a:tr>
              <a:tr h="151888">
                <a:tc rowSpan="5">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技术型人才</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后台研制型</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无人机缺陷报告管理软件开发</a:t>
                      </a: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5">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5">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991496858"/>
                  </a:ext>
                </a:extLst>
              </a:tr>
              <a:tr h="455664">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2999661385"/>
                  </a:ext>
                </a:extLst>
              </a:tr>
              <a:tr h="607552">
                <a:tc vMerge="1">
                  <a:txBody>
                    <a:bodyPr/>
                    <a:lstStyle/>
                    <a:p>
                      <a:endParaRPr lang="zh-CN" altLang="en-US"/>
                    </a:p>
                  </a:txBody>
                  <a:tcPr>
                    <a:noFill/>
                  </a:tcPr>
                </a:tc>
                <a:tc rowSpan="3">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策略研究型</a:t>
                      </a:r>
                    </a:p>
                  </a:txBody>
                  <a:tcPr marL="68580" marR="68580" marT="0" marB="0" anchor="ctr">
                    <a:noFill/>
                  </a:tcPr>
                </a:tc>
                <a:tc>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无人机自动飞行控制策略研究</a:t>
                      </a:r>
                    </a:p>
                  </a:txBody>
                  <a:tcPr marL="68580" marR="68580" marT="0" marB="0" anchor="ctr">
                    <a:noFill/>
                  </a:tcPr>
                </a:tc>
                <a:tc>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1116191834"/>
                  </a:ext>
                </a:extLst>
              </a:tr>
              <a:tr h="455664">
                <a:tc vMerge="1">
                  <a:txBody>
                    <a:bodyPr/>
                    <a:lstStyle/>
                    <a:p>
                      <a:endParaRPr lang="zh-CN" altLang="en-US"/>
                    </a:p>
                  </a:txBody>
                  <a:tcPr>
                    <a:noFill/>
                  </a:tcPr>
                </a:tc>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缺陷</a:t>
                      </a: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AI</a:t>
                      </a: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识别诊断算法研究</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580518940"/>
                  </a:ext>
                </a:extLst>
              </a:tr>
              <a:tr h="455664">
                <a:tc vMerge="1">
                  <a:txBody>
                    <a:bodyPr/>
                    <a:lstStyle/>
                    <a:p>
                      <a:endParaRPr lang="zh-CN" altLang="en-US"/>
                    </a:p>
                  </a:txBody>
                  <a:tcPr>
                    <a:noFill/>
                  </a:tcPr>
                </a:tc>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无人机移动机库设计</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3036169178"/>
                  </a:ext>
                </a:extLst>
              </a:tr>
            </a:tbl>
          </a:graphicData>
        </a:graphic>
      </p:graphicFrame>
      <p:sp>
        <p:nvSpPr>
          <p:cNvPr id="3" name="文本框 2"/>
          <p:cNvSpPr txBox="1"/>
          <p:nvPr/>
        </p:nvSpPr>
        <p:spPr>
          <a:xfrm>
            <a:off x="306945" y="1310054"/>
            <a:ext cx="5382653" cy="1107996"/>
          </a:xfrm>
          <a:prstGeom prst="rect">
            <a:avLst/>
          </a:prstGeom>
          <a:noFill/>
        </p:spPr>
        <p:txBody>
          <a:bodyPr wrap="square" rtlCol="0">
            <a:spAutoFit/>
          </a:bodyPr>
          <a:lstStyle/>
          <a:p>
            <a:r>
              <a:rPr lang="zh-CN" altLang="en-US" sz="2200" dirty="0" smtClean="0">
                <a:solidFill>
                  <a:schemeClr val="bg1"/>
                </a:solidFill>
              </a:rPr>
              <a:t>项目成立公司后将在现有团队成员的基础上按照业务分工招聘专职、兼职以及顾问数名</a:t>
            </a:r>
            <a:endParaRPr lang="zh-CN" altLang="en-US" sz="2200" dirty="0">
              <a:solidFill>
                <a:schemeClr val="bg1"/>
              </a:solidFill>
            </a:endParaRPr>
          </a:p>
        </p:txBody>
      </p:sp>
      <p:graphicFrame>
        <p:nvGraphicFramePr>
          <p:cNvPr id="9" name="图表 8"/>
          <p:cNvGraphicFramePr/>
          <p:nvPr>
            <p:extLst>
              <p:ext uri="{D42A27DB-BD31-4B8C-83A1-F6EECF244321}">
                <p14:modId xmlns:p14="http://schemas.microsoft.com/office/powerpoint/2010/main" val="2624410498"/>
              </p:ext>
            </p:extLst>
          </p:nvPr>
        </p:nvGraphicFramePr>
        <p:xfrm>
          <a:off x="6463145" y="3341043"/>
          <a:ext cx="5039592" cy="3191356"/>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直接连接符 11"/>
          <p:cNvCxnSpPr/>
          <p:nvPr/>
        </p:nvCxnSpPr>
        <p:spPr>
          <a:xfrm flipV="1">
            <a:off x="0" y="1091045"/>
            <a:ext cx="12192000" cy="103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38455" y="1101436"/>
            <a:ext cx="10390" cy="57565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645400" y="1310054"/>
            <a:ext cx="5382653" cy="2031325"/>
          </a:xfrm>
          <a:prstGeom prst="rect">
            <a:avLst/>
          </a:prstGeom>
          <a:noFill/>
        </p:spPr>
        <p:txBody>
          <a:bodyPr wrap="square" rtlCol="0">
            <a:spAutoFit/>
          </a:bodyPr>
          <a:lstStyle/>
          <a:p>
            <a:r>
              <a:rPr lang="zh-CN" altLang="en-US" sz="2100" dirty="0" smtClean="0">
                <a:solidFill>
                  <a:schemeClr val="bg1"/>
                </a:solidFill>
              </a:rPr>
              <a:t>目前我国</a:t>
            </a:r>
            <a:r>
              <a:rPr lang="en-US" altLang="zh-CN" sz="2100" dirty="0" err="1" smtClean="0">
                <a:solidFill>
                  <a:schemeClr val="bg1"/>
                </a:solidFill>
              </a:rPr>
              <a:t>ai</a:t>
            </a:r>
            <a:r>
              <a:rPr lang="zh-CN" altLang="en-US" sz="2100" dirty="0" smtClean="0">
                <a:solidFill>
                  <a:schemeClr val="bg1"/>
                </a:solidFill>
              </a:rPr>
              <a:t>应用领域与世界先进水平仍有较大</a:t>
            </a:r>
            <a:r>
              <a:rPr lang="zh-CN" altLang="en-US" sz="2100" dirty="0" smtClean="0">
                <a:solidFill>
                  <a:schemeClr val="bg1"/>
                </a:solidFill>
              </a:rPr>
              <a:t>差距</a:t>
            </a:r>
            <a:r>
              <a:rPr lang="zh-CN" altLang="en-US" sz="2100" dirty="0" smtClean="0">
                <a:solidFill>
                  <a:schemeClr val="bg1"/>
                </a:solidFill>
              </a:rPr>
              <a:t>。</a:t>
            </a:r>
            <a:r>
              <a:rPr lang="zh-CN" altLang="en-US" sz="2100" b="1" dirty="0" smtClean="0">
                <a:solidFill>
                  <a:schemeClr val="bg1"/>
                </a:solidFill>
              </a:rPr>
              <a:t>难点</a:t>
            </a:r>
            <a:r>
              <a:rPr lang="zh-CN" altLang="en-US" sz="2100" b="1" dirty="0" smtClean="0">
                <a:solidFill>
                  <a:schemeClr val="bg1"/>
                </a:solidFill>
              </a:rPr>
              <a:t>在于寻找传统工业与</a:t>
            </a:r>
            <a:r>
              <a:rPr lang="en-US" altLang="zh-CN" sz="2100" b="1" dirty="0" err="1" smtClean="0">
                <a:solidFill>
                  <a:schemeClr val="bg1"/>
                </a:solidFill>
              </a:rPr>
              <a:t>ai</a:t>
            </a:r>
            <a:r>
              <a:rPr lang="zh-CN" altLang="en-US" sz="2100" b="1" dirty="0" smtClean="0">
                <a:solidFill>
                  <a:schemeClr val="bg1"/>
                </a:solidFill>
              </a:rPr>
              <a:t>技术并重的人才</a:t>
            </a:r>
            <a:r>
              <a:rPr lang="zh-CN" altLang="en-US" sz="2100" dirty="0" smtClean="0">
                <a:solidFill>
                  <a:schemeClr val="bg1"/>
                </a:solidFill>
              </a:rPr>
              <a:t>，项目研发成员为传统工科</a:t>
            </a:r>
            <a:r>
              <a:rPr lang="zh-CN" altLang="en-US" sz="2100" dirty="0" smtClean="0">
                <a:solidFill>
                  <a:schemeClr val="bg1"/>
                </a:solidFill>
              </a:rPr>
              <a:t>专业学生，同时经过</a:t>
            </a:r>
            <a:r>
              <a:rPr lang="en-US" altLang="zh-CN" sz="2100" dirty="0" smtClean="0">
                <a:solidFill>
                  <a:schemeClr val="bg1"/>
                </a:solidFill>
              </a:rPr>
              <a:t>AI</a:t>
            </a:r>
            <a:r>
              <a:rPr lang="zh-CN" altLang="en-US" sz="2100" dirty="0" smtClean="0">
                <a:solidFill>
                  <a:schemeClr val="bg1"/>
                </a:solidFill>
              </a:rPr>
              <a:t>课程培训与实践。亲身实验</a:t>
            </a:r>
            <a:r>
              <a:rPr lang="zh-CN" altLang="en-US" sz="2100" b="1" dirty="0" smtClean="0">
                <a:solidFill>
                  <a:schemeClr val="bg1"/>
                </a:solidFill>
              </a:rPr>
              <a:t>新老工科与创业</a:t>
            </a:r>
            <a:r>
              <a:rPr lang="zh-CN" altLang="en-US" sz="2100" dirty="0" smtClean="0">
                <a:solidFill>
                  <a:schemeClr val="bg1"/>
                </a:solidFill>
              </a:rPr>
              <a:t>跨学科培养，参与电力行业对新技术的应用</a:t>
            </a:r>
            <a:endParaRPr lang="zh-CN" altLang="en-US" sz="2100" dirty="0">
              <a:solidFill>
                <a:schemeClr val="bg1"/>
              </a:solidFill>
            </a:endParaRPr>
          </a:p>
        </p:txBody>
      </p:sp>
    </p:spTree>
    <p:custDataLst>
      <p:tags r:id="rId1"/>
    </p:custDataLst>
    <p:extLst>
      <p:ext uri="{BB962C8B-B14F-4D97-AF65-F5344CB8AC3E}">
        <p14:creationId xmlns:p14="http://schemas.microsoft.com/office/powerpoint/2010/main" val="1746094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latin typeface="微软雅黑" panose="020B0503020204020204" pitchFamily="34" charset="-122"/>
                <a:ea typeface="微软雅黑" panose="020B0503020204020204" pitchFamily="34" charset="-122"/>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latin typeface="Adobe 宋体 Std L" panose="02020300000000000000" charset="-122"/>
                <a:ea typeface="Adobe 宋体 Std L" panose="02020300000000000000" charset="-122"/>
              </a:rPr>
              <a:t>打造最高效的输电线路巡检解决方案</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lstStyle/>
          <a:p>
            <a:pPr marL="0" indent="0">
              <a:buNone/>
            </a:pP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激发市场活力带动设备制造企业恢复生产、走出疫情影响</a:t>
            </a:r>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11" name="内容占位符 10"/>
          <p:cNvSpPr>
            <a:spLocks noGrp="1"/>
          </p:cNvSpPr>
          <p:nvPr>
            <p:ph sz="half" idx="22"/>
          </p:nvPr>
        </p:nvSpPr>
        <p:spPr>
          <a:xfrm>
            <a:off x="8625502" y="4549884"/>
            <a:ext cx="3027045" cy="1769110"/>
          </a:xfrm>
        </p:spPr>
        <p:txBody>
          <a:bodyPr>
            <a:normAutofit/>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4008072" cy="628015"/>
          </a:xfrm>
        </p:spPr>
        <p:txBody>
          <a:bodyPr/>
          <a:lstStyle/>
          <a:p>
            <a:r>
              <a:rPr lang="zh-CN" altLang="en-US" dirty="0">
                <a:latin typeface="+mn-lt"/>
                <a:ea typeface="+mn-ea"/>
                <a:cs typeface="+mn-ea"/>
                <a:sym typeface="+mn-lt"/>
              </a:rPr>
              <a:t> </a:t>
            </a:r>
            <a:r>
              <a:rPr lang="zh-CN" altLang="en-US" dirty="0" smtClean="0">
                <a:latin typeface="+mn-lt"/>
                <a:ea typeface="+mn-ea"/>
                <a:cs typeface="+mn-ea"/>
                <a:sym typeface="+mn-lt"/>
              </a:rPr>
              <a:t>为什么做</a:t>
            </a:r>
            <a:r>
              <a:rPr lang="en-US" altLang="zh-CN" dirty="0" smtClean="0">
                <a:latin typeface="+mn-lt"/>
                <a:ea typeface="+mn-ea"/>
                <a:cs typeface="+mn-ea"/>
                <a:sym typeface="+mn-lt"/>
              </a:rPr>
              <a:t>——</a:t>
            </a:r>
            <a:r>
              <a:rPr lang="zh-CN" altLang="en-US" dirty="0" smtClean="0">
                <a:latin typeface="+mn-lt"/>
                <a:ea typeface="+mn-ea"/>
                <a:cs typeface="+mn-ea"/>
                <a:sym typeface="+mn-lt"/>
              </a:rPr>
              <a:t>宏观</a:t>
            </a:r>
            <a:r>
              <a:rPr lang="zh-CN" altLang="en-US" dirty="0">
                <a:latin typeface="+mn-lt"/>
                <a:ea typeface="+mn-ea"/>
                <a:cs typeface="+mn-ea"/>
                <a:sym typeface="+mn-lt"/>
              </a:rPr>
              <a:t>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sp>
        <p:nvSpPr>
          <p:cNvPr id="7" name="文本框 6"/>
          <p:cNvSpPr txBox="1"/>
          <p:nvPr/>
        </p:nvSpPr>
        <p:spPr>
          <a:xfrm>
            <a:off x="2788523" y="6318994"/>
            <a:ext cx="7586009" cy="830997"/>
          </a:xfrm>
          <a:prstGeom prst="rect">
            <a:avLst/>
          </a:prstGeom>
          <a:noFill/>
        </p:spPr>
        <p:txBody>
          <a:bodyPr wrap="square" rtlCol="0">
            <a:spAutoFit/>
          </a:bodyPr>
          <a:lstStyle/>
          <a:p>
            <a:r>
              <a:rPr lang="zh-CN" altLang="en-US" sz="2400" b="1" dirty="0">
                <a:solidFill>
                  <a:schemeClr val="accent4"/>
                </a:solidFill>
                <a:cs typeface="+mn-ea"/>
                <a:sym typeface="+mn-lt"/>
              </a:rPr>
              <a:t>未来</a:t>
            </a:r>
            <a:r>
              <a:rPr lang="zh-CN" altLang="en-US" sz="2400" b="1" dirty="0" smtClean="0">
                <a:solidFill>
                  <a:schemeClr val="accent4"/>
                </a:solidFill>
                <a:cs typeface="+mn-ea"/>
                <a:sym typeface="+mn-lt"/>
              </a:rPr>
              <a:t>特高压</a:t>
            </a:r>
            <a:r>
              <a:rPr lang="zh-CN" altLang="en-US" sz="2400" b="1" dirty="0">
                <a:solidFill>
                  <a:schemeClr val="accent4"/>
                </a:solidFill>
                <a:cs typeface="+mn-ea"/>
                <a:sym typeface="+mn-lt"/>
              </a:rPr>
              <a:t>线路巡检工作需求</a:t>
            </a:r>
            <a:r>
              <a:rPr lang="zh-CN" altLang="en-US" sz="2400" b="1" dirty="0" smtClean="0">
                <a:solidFill>
                  <a:schemeClr val="accent4"/>
                </a:solidFill>
                <a:cs typeface="+mn-ea"/>
                <a:sym typeface="+mn-lt"/>
              </a:rPr>
              <a:t>大 是一</a:t>
            </a:r>
            <a:r>
              <a:rPr lang="zh-CN" altLang="en-US" sz="2400" b="1" dirty="0">
                <a:solidFill>
                  <a:schemeClr val="accent4"/>
                </a:solidFill>
                <a:cs typeface="+mn-ea"/>
                <a:sym typeface="+mn-lt"/>
              </a:rPr>
              <a:t>片蓝海市场</a:t>
            </a:r>
          </a:p>
          <a:p>
            <a:endParaRPr lang="zh-CN" altLang="en-US" sz="2400" dirty="0"/>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痛点4"/>
          <p:cNvPicPr>
            <a:picLocks noChangeAspect="1"/>
          </p:cNvPicPr>
          <p:nvPr/>
        </p:nvPicPr>
        <p:blipFill>
          <a:blip r:embed="rId3"/>
          <a:stretch>
            <a:fillRect/>
          </a:stretch>
        </p:blipFill>
        <p:spPr>
          <a:xfrm>
            <a:off x="3380252" y="1979271"/>
            <a:ext cx="2541270" cy="1808480"/>
          </a:xfrm>
          <a:prstGeom prst="roundRect">
            <a:avLst/>
          </a:prstGeom>
        </p:spPr>
      </p:pic>
      <p:pic>
        <p:nvPicPr>
          <p:cNvPr id="14" name="图片 13" descr="痛点6"/>
          <p:cNvPicPr>
            <a:picLocks noChangeAspect="1"/>
          </p:cNvPicPr>
          <p:nvPr/>
        </p:nvPicPr>
        <p:blipFill>
          <a:blip r:embed="rId4"/>
          <a:stretch>
            <a:fillRect/>
          </a:stretch>
        </p:blipFill>
        <p:spPr>
          <a:xfrm>
            <a:off x="9197285" y="1969111"/>
            <a:ext cx="2541270" cy="1806203"/>
          </a:xfrm>
          <a:prstGeom prst="roundRect">
            <a:avLst/>
          </a:prstGeom>
        </p:spPr>
      </p:pic>
      <p:sp>
        <p:nvSpPr>
          <p:cNvPr id="15" name="文本框 14"/>
          <p:cNvSpPr txBox="1"/>
          <p:nvPr/>
        </p:nvSpPr>
        <p:spPr>
          <a:xfrm>
            <a:off x="1902460" y="5840095"/>
            <a:ext cx="8222615" cy="798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a:p>
            <a:pPr algn="ctr"/>
            <a:r>
              <a:rPr lang="zh-CN" altLang="en-US" b="1" dirty="0">
                <a:solidFill>
                  <a:schemeClr val="bg1"/>
                </a:solidFill>
                <a:latin typeface="华文中宋" panose="02010600040101010101" charset="-122"/>
                <a:ea typeface="华文中宋" panose="02010600040101010101" charset="-122"/>
              </a:rPr>
              <a:t>实现</a:t>
            </a:r>
            <a:r>
              <a:rPr lang="zh-CN" altLang="en-US" sz="2800" b="1" spc="150" dirty="0">
                <a:ln w="9525">
                  <a:solidFill>
                    <a:schemeClr val="bg1"/>
                  </a:solidFill>
                  <a:prstDash val="solid"/>
                </a:ln>
                <a:solidFill>
                  <a:schemeClr val="accent4"/>
                </a:solidFill>
                <a:effectLst/>
                <a:latin typeface="华文中宋" panose="02010600040101010101" charset="-122"/>
                <a:ea typeface="华文中宋" panose="02010600040101010101" charset="-122"/>
              </a:rPr>
              <a:t>自主巡检</a:t>
            </a:r>
            <a:r>
              <a:rPr lang="zh-CN" altLang="en-US" b="1" dirty="0">
                <a:solidFill>
                  <a:schemeClr val="bg1"/>
                </a:solidFill>
                <a:latin typeface="华文中宋" panose="02010600040101010101" charset="-122"/>
                <a:ea typeface="华文中宋" panose="02010600040101010101" charset="-122"/>
              </a:rPr>
              <a:t>、利用</a:t>
            </a:r>
            <a:r>
              <a:rPr lang="zh-CN" altLang="en-US" sz="2800" b="1" spc="150" dirty="0">
                <a:ln w="9525">
                  <a:solidFill>
                    <a:schemeClr val="bg1"/>
                  </a:solidFill>
                  <a:prstDash val="solid"/>
                </a:ln>
                <a:solidFill>
                  <a:schemeClr val="accent4"/>
                </a:solidFill>
                <a:effectLst/>
                <a:latin typeface="华文中宋" panose="02010600040101010101" charset="-122"/>
                <a:ea typeface="华文中宋" panose="02010600040101010101" charset="-122"/>
              </a:rPr>
              <a:t>人工智能诊断</a:t>
            </a:r>
            <a:r>
              <a:rPr lang="zh-CN" altLang="en-US" b="1" dirty="0">
                <a:solidFill>
                  <a:schemeClr val="bg1"/>
                </a:solidFill>
                <a:latin typeface="华文中宋" panose="02010600040101010101" charset="-122"/>
                <a:ea typeface="华文中宋" panose="02010600040101010101" charset="-122"/>
              </a:rPr>
              <a:t>成为巡检行业重点发展方向</a:t>
            </a:r>
          </a:p>
        </p:txBody>
      </p:sp>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401371" y="1943222"/>
            <a:ext cx="2596394" cy="1857979"/>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6457950" y="4435086"/>
            <a:ext cx="2360295" cy="1014730"/>
          </a:xfrm>
          <a:prstGeom prst="rect">
            <a:avLst/>
          </a:prstGeom>
          <a:noFill/>
        </p:spPr>
        <p:txBody>
          <a:bodyPr wrap="square" rtlCol="0">
            <a:spAutoFit/>
          </a:bodyPr>
          <a:lstStyle/>
          <a:p>
            <a:pPr>
              <a:lnSpc>
                <a:spcPts val="2400"/>
              </a:lnSpc>
            </a:pPr>
            <a:r>
              <a:rPr lang="zh-CN" altLang="en-US" sz="2000" dirty="0">
                <a:solidFill>
                  <a:schemeClr val="bg1"/>
                </a:solidFill>
                <a:latin typeface="Adobe 黑体 Std R" panose="020B0400000000000000" charset="-122"/>
                <a:ea typeface="Adobe 黑体 Std R" panose="020B0400000000000000" charset="-122"/>
              </a:rPr>
              <a:t>单靠人力徒步巡线</a:t>
            </a:r>
            <a:r>
              <a:rPr lang="zh-CN" altLang="en-US" sz="2000" dirty="0">
                <a:solidFill>
                  <a:schemeClr val="accent4"/>
                </a:solidFill>
                <a:latin typeface="Adobe 黑体 Std R" panose="020B0400000000000000" charset="-122"/>
                <a:ea typeface="Adobe 黑体 Std R" panose="020B0400000000000000" charset="-122"/>
              </a:rPr>
              <a:t>耗时久、难度大。</a:t>
            </a:r>
            <a:r>
              <a:rPr lang="zh-CN" altLang="en-US" sz="2000" dirty="0">
                <a:solidFill>
                  <a:schemeClr val="bg1"/>
                </a:solidFill>
                <a:latin typeface="Adobe 黑体 Std R" panose="020B0400000000000000" charset="-122"/>
                <a:ea typeface="Adobe 黑体 Std R" panose="020B0400000000000000" charset="-122"/>
              </a:rPr>
              <a:t>效率极低</a:t>
            </a:r>
          </a:p>
        </p:txBody>
      </p:sp>
      <p:sp>
        <p:nvSpPr>
          <p:cNvPr id="25" name="文本框 24"/>
          <p:cNvSpPr txBox="1"/>
          <p:nvPr/>
        </p:nvSpPr>
        <p:spPr>
          <a:xfrm>
            <a:off x="3505205" y="4435086"/>
            <a:ext cx="2426819" cy="1261114"/>
          </a:xfrm>
          <a:prstGeom prst="rect">
            <a:avLst/>
          </a:prstGeom>
          <a:noFill/>
        </p:spPr>
        <p:txBody>
          <a:bodyPr wrap="square" rtlCol="0">
            <a:spAutoFit/>
          </a:bodyPr>
          <a:lstStyle/>
          <a:p>
            <a:pPr>
              <a:lnSpc>
                <a:spcPts val="2250"/>
              </a:lnSpc>
            </a:pPr>
            <a:r>
              <a:rPr lang="zh-CN" altLang="en-US" dirty="0">
                <a:solidFill>
                  <a:schemeClr val="bg1"/>
                </a:solidFill>
                <a:latin typeface="Adobe 黑体 Std R" panose="020B0400000000000000" charset="-122"/>
                <a:ea typeface="Adobe 黑体 Std R" panose="020B0400000000000000" charset="-122"/>
              </a:rPr>
              <a:t>部分线路跨越山区等</a:t>
            </a:r>
            <a:r>
              <a:rPr lang="zh-CN" altLang="en-US" dirty="0">
                <a:solidFill>
                  <a:schemeClr val="accent4"/>
                </a:solidFill>
                <a:latin typeface="Adobe 黑体 Std R" panose="020B0400000000000000" charset="-122"/>
                <a:ea typeface="Adobe 黑体 Std R" panose="020B0400000000000000" charset="-122"/>
              </a:rPr>
              <a:t>险峻地带</a:t>
            </a:r>
            <a:r>
              <a:rPr lang="zh-CN" altLang="en-US" dirty="0">
                <a:solidFill>
                  <a:schemeClr val="bg1"/>
                </a:solidFill>
                <a:latin typeface="Adobe 黑体 Std R" panose="020B0400000000000000" charset="-122"/>
                <a:ea typeface="Adobe 黑体 Std R" panose="020B0400000000000000" charset="-122"/>
              </a:rPr>
              <a:t>，</a:t>
            </a:r>
            <a:r>
              <a:rPr lang="zh-CN" altLang="en-US" dirty="0">
                <a:solidFill>
                  <a:schemeClr val="bg1"/>
                </a:solidFill>
                <a:latin typeface="Adobe 黑体 Std R" panose="020B0400000000000000" charset="-122"/>
                <a:ea typeface="Adobe 黑体 Std R" panose="020B0400000000000000" charset="-122"/>
                <a:sym typeface="+mn-ea"/>
              </a:rPr>
              <a:t>工作环境恶劣险峻，</a:t>
            </a:r>
            <a:r>
              <a:rPr lang="zh-CN" altLang="en-US" dirty="0">
                <a:solidFill>
                  <a:schemeClr val="bg1"/>
                </a:solidFill>
                <a:latin typeface="Adobe 黑体 Std R" panose="020B0400000000000000" charset="-122"/>
                <a:ea typeface="Adobe 黑体 Std R" panose="020B0400000000000000" charset="-122"/>
              </a:rPr>
              <a:t>工人生命安全存在威胁</a:t>
            </a:r>
          </a:p>
        </p:txBody>
      </p:sp>
      <p:sp>
        <p:nvSpPr>
          <p:cNvPr id="26" name="文本框 25"/>
          <p:cNvSpPr txBox="1"/>
          <p:nvPr/>
        </p:nvSpPr>
        <p:spPr>
          <a:xfrm>
            <a:off x="486456" y="4435086"/>
            <a:ext cx="2511309" cy="1309205"/>
          </a:xfrm>
          <a:prstGeom prst="rect">
            <a:avLst/>
          </a:prstGeom>
          <a:noFill/>
        </p:spPr>
        <p:txBody>
          <a:bodyPr wrap="square" rtlCol="0">
            <a:spAutoFit/>
          </a:bodyPr>
          <a:lstStyle/>
          <a:p>
            <a:pPr>
              <a:lnSpc>
                <a:spcPts val="2400"/>
              </a:lnSpc>
            </a:pPr>
            <a:r>
              <a:rPr lang="zh-CN" altLang="en-US" dirty="0">
                <a:solidFill>
                  <a:schemeClr val="bg1"/>
                </a:solidFill>
                <a:latin typeface="Adobe 黑体 Std R" panose="020B0400000000000000" charset="-122"/>
                <a:ea typeface="Adobe 黑体 Std R" panose="020B0400000000000000" charset="-122"/>
              </a:rPr>
              <a:t>国内电网不断扩大，长距离输电线路如特（超）高压</a:t>
            </a:r>
            <a:r>
              <a:rPr lang="zh-CN" altLang="en-US" dirty="0">
                <a:solidFill>
                  <a:schemeClr val="accent4"/>
                </a:solidFill>
                <a:latin typeface="Adobe 黑体 Std R" panose="020B0400000000000000" charset="-122"/>
                <a:ea typeface="Adobe 黑体 Std R" panose="020B0400000000000000" charset="-122"/>
              </a:rPr>
              <a:t>线路增长迅速</a:t>
            </a:r>
            <a:r>
              <a:rPr lang="zh-CN" altLang="en-US" dirty="0">
                <a:solidFill>
                  <a:schemeClr val="bg1"/>
                </a:solidFill>
                <a:latin typeface="Adobe 黑体 Std R" panose="020B0400000000000000" charset="-122"/>
                <a:ea typeface="Adobe 黑体 Std R" panose="020B0400000000000000" charset="-122"/>
              </a:rPr>
              <a:t>，</a:t>
            </a:r>
            <a:r>
              <a:rPr lang="zh-CN" altLang="en-US" dirty="0">
                <a:solidFill>
                  <a:schemeClr val="bg1"/>
                </a:solidFill>
                <a:latin typeface="Adobe 黑体 Std R" panose="020B0400000000000000" charset="-122"/>
                <a:ea typeface="Adobe 黑体 Std R" panose="020B0400000000000000" charset="-122"/>
                <a:sym typeface="+mn-ea"/>
              </a:rPr>
              <a:t>日常巡线工作量大</a:t>
            </a:r>
            <a:endParaRPr lang="zh-CN" altLang="en-US" dirty="0">
              <a:solidFill>
                <a:schemeClr val="bg1"/>
              </a:solidFill>
              <a:latin typeface="Adobe 黑体 Std R" panose="020B0400000000000000" charset="-122"/>
              <a:ea typeface="Adobe 黑体 Std R" panose="020B0400000000000000" charset="-122"/>
            </a:endParaRPr>
          </a:p>
        </p:txBody>
      </p:sp>
      <p:sp>
        <p:nvSpPr>
          <p:cNvPr id="28" name="文本框 27"/>
          <p:cNvSpPr txBox="1"/>
          <p:nvPr/>
        </p:nvSpPr>
        <p:spPr>
          <a:xfrm>
            <a:off x="9405620" y="4435086"/>
            <a:ext cx="2333625" cy="1014730"/>
          </a:xfrm>
          <a:prstGeom prst="rect">
            <a:avLst/>
          </a:prstGeom>
          <a:noFill/>
        </p:spPr>
        <p:txBody>
          <a:bodyPr wrap="square" rtlCol="0">
            <a:spAutoFit/>
          </a:bodyPr>
          <a:lstStyle/>
          <a:p>
            <a:r>
              <a:rPr lang="zh-CN" altLang="en-US" sz="2000" dirty="0">
                <a:solidFill>
                  <a:schemeClr val="bg1"/>
                </a:solidFill>
                <a:latin typeface="Adobe 黑体 Std R" panose="020B0400000000000000" charset="-122"/>
                <a:ea typeface="Adobe 黑体 Std R" panose="020B0400000000000000" charset="-122"/>
              </a:rPr>
              <a:t>现有的无人机</a:t>
            </a:r>
            <a:r>
              <a:rPr lang="zh-CN" altLang="en-US" sz="2000" dirty="0">
                <a:solidFill>
                  <a:schemeClr val="accent4"/>
                </a:solidFill>
                <a:latin typeface="Adobe 黑体 Std R" panose="020B0400000000000000" charset="-122"/>
                <a:ea typeface="Adobe 黑体 Std R" panose="020B0400000000000000" charset="-122"/>
              </a:rPr>
              <a:t>操作复杂</a:t>
            </a:r>
            <a:r>
              <a:rPr lang="zh-CN" altLang="en-US" sz="2000" dirty="0">
                <a:solidFill>
                  <a:schemeClr val="bg1"/>
                </a:solidFill>
                <a:latin typeface="Adobe 黑体 Std R" panose="020B0400000000000000" charset="-122"/>
                <a:ea typeface="Adobe 黑体 Std R" panose="020B0400000000000000" charset="-122"/>
              </a:rPr>
              <a:t>，专业飞手少，缺乏技术指导</a:t>
            </a:r>
          </a:p>
        </p:txBody>
      </p:sp>
      <p:pic>
        <p:nvPicPr>
          <p:cNvPr id="4" name="图片 3" descr="痛点3"/>
          <p:cNvPicPr>
            <a:picLocks noChangeAspect="1"/>
          </p:cNvPicPr>
          <p:nvPr/>
        </p:nvPicPr>
        <p:blipFill>
          <a:blip r:embed="rId6"/>
          <a:stretch>
            <a:fillRect/>
          </a:stretch>
        </p:blipFill>
        <p:spPr>
          <a:xfrm>
            <a:off x="6367145" y="1969135"/>
            <a:ext cx="2541270" cy="1833880"/>
          </a:xfrm>
          <a:prstGeom prst="roundRect">
            <a:avLst/>
          </a:prstGeom>
        </p:spPr>
      </p:pic>
      <p:sp>
        <p:nvSpPr>
          <p:cNvPr id="3" name="标题 2"/>
          <p:cNvSpPr>
            <a:spLocks noGrp="1"/>
          </p:cNvSpPr>
          <p:nvPr>
            <p:ph type="title"/>
          </p:nvPr>
        </p:nvSpPr>
        <p:spPr>
          <a:xfrm>
            <a:off x="229870" y="144145"/>
            <a:ext cx="4478655" cy="628015"/>
          </a:xfrm>
        </p:spPr>
        <p:txBody>
          <a:bodyPr/>
          <a:lstStyle/>
          <a:p>
            <a:r>
              <a:rPr dirty="0" smtClean="0">
                <a:latin typeface="+mj-ea"/>
                <a:ea typeface="+mj-ea"/>
              </a:rPr>
              <a:t>为什么做</a:t>
            </a:r>
            <a:r>
              <a:rPr lang="en-US" altLang="zh-CN" dirty="0" smtClean="0">
                <a:latin typeface="+mj-ea"/>
                <a:ea typeface="+mj-ea"/>
              </a:rPr>
              <a:t> ——</a:t>
            </a:r>
            <a:r>
              <a:rPr lang="zh-CN" altLang="en-US" dirty="0" smtClean="0">
                <a:latin typeface="+mj-ea"/>
                <a:ea typeface="+mj-ea"/>
              </a:rPr>
              <a:t>巡检</a:t>
            </a:r>
            <a:r>
              <a:rPr lang="zh-CN" altLang="en-US" dirty="0">
                <a:latin typeface="+mj-ea"/>
                <a:ea typeface="+mj-ea"/>
              </a:rPr>
              <a:t>行业痛点</a:t>
            </a:r>
          </a:p>
        </p:txBody>
      </p:sp>
      <p:sp>
        <p:nvSpPr>
          <p:cNvPr id="21" name="文本框 20"/>
          <p:cNvSpPr txBox="1"/>
          <p:nvPr/>
        </p:nvSpPr>
        <p:spPr>
          <a:xfrm>
            <a:off x="989183" y="1073780"/>
            <a:ext cx="1420771" cy="553998"/>
          </a:xfrm>
          <a:prstGeom prst="rect">
            <a:avLst/>
          </a:prstGeom>
          <a:noFill/>
        </p:spPr>
        <p:txBody>
          <a:bodyPr wrap="square" rtlCol="0">
            <a:spAutoFit/>
          </a:bodyPr>
          <a:lstStyle/>
          <a:p>
            <a:r>
              <a:rPr lang="zh-CN" altLang="en-US" sz="3000" dirty="0" smtClean="0">
                <a:solidFill>
                  <a:schemeClr val="accent4"/>
                </a:solidFill>
              </a:rPr>
              <a:t>任务重</a:t>
            </a:r>
            <a:endParaRPr lang="zh-CN" altLang="en-US" sz="3000" dirty="0">
              <a:solidFill>
                <a:schemeClr val="accent4"/>
              </a:solidFill>
            </a:endParaRPr>
          </a:p>
        </p:txBody>
      </p:sp>
      <p:sp>
        <p:nvSpPr>
          <p:cNvPr id="22" name="文本框 21"/>
          <p:cNvSpPr txBox="1"/>
          <p:nvPr/>
        </p:nvSpPr>
        <p:spPr>
          <a:xfrm>
            <a:off x="6927394" y="1073780"/>
            <a:ext cx="1420771" cy="553998"/>
          </a:xfrm>
          <a:prstGeom prst="rect">
            <a:avLst/>
          </a:prstGeom>
          <a:noFill/>
        </p:spPr>
        <p:txBody>
          <a:bodyPr wrap="square" rtlCol="0">
            <a:spAutoFit/>
          </a:bodyPr>
          <a:lstStyle/>
          <a:p>
            <a:r>
              <a:rPr lang="zh-CN" altLang="en-US" sz="3000" dirty="0" smtClean="0">
                <a:solidFill>
                  <a:schemeClr val="accent4"/>
                </a:solidFill>
              </a:rPr>
              <a:t>效率低</a:t>
            </a:r>
            <a:endParaRPr lang="zh-CN" altLang="en-US" sz="3000" dirty="0">
              <a:solidFill>
                <a:schemeClr val="accent4"/>
              </a:solidFill>
            </a:endParaRPr>
          </a:p>
        </p:txBody>
      </p:sp>
      <p:sp>
        <p:nvSpPr>
          <p:cNvPr id="23" name="文本框 22"/>
          <p:cNvSpPr txBox="1"/>
          <p:nvPr/>
        </p:nvSpPr>
        <p:spPr>
          <a:xfrm>
            <a:off x="3940501" y="1073780"/>
            <a:ext cx="1420771" cy="553998"/>
          </a:xfrm>
          <a:prstGeom prst="rect">
            <a:avLst/>
          </a:prstGeom>
          <a:noFill/>
        </p:spPr>
        <p:txBody>
          <a:bodyPr wrap="square" rtlCol="0">
            <a:spAutoFit/>
          </a:bodyPr>
          <a:lstStyle/>
          <a:p>
            <a:r>
              <a:rPr lang="zh-CN" altLang="en-US" sz="3000" dirty="0" smtClean="0">
                <a:solidFill>
                  <a:schemeClr val="accent4"/>
                </a:solidFill>
              </a:rPr>
              <a:t>环境险</a:t>
            </a:r>
            <a:endParaRPr lang="zh-CN" altLang="en-US" sz="3000" dirty="0">
              <a:solidFill>
                <a:schemeClr val="accent4"/>
              </a:solidFill>
            </a:endParaRPr>
          </a:p>
        </p:txBody>
      </p:sp>
      <p:sp>
        <p:nvSpPr>
          <p:cNvPr id="29" name="文本框 28"/>
          <p:cNvSpPr txBox="1"/>
          <p:nvPr/>
        </p:nvSpPr>
        <p:spPr>
          <a:xfrm>
            <a:off x="9757534" y="1069295"/>
            <a:ext cx="1420771" cy="553998"/>
          </a:xfrm>
          <a:prstGeom prst="rect">
            <a:avLst/>
          </a:prstGeom>
          <a:noFill/>
        </p:spPr>
        <p:txBody>
          <a:bodyPr wrap="square" rtlCol="0">
            <a:spAutoFit/>
          </a:bodyPr>
          <a:lstStyle/>
          <a:p>
            <a:r>
              <a:rPr lang="zh-CN" altLang="en-US" sz="3000" dirty="0" smtClean="0">
                <a:solidFill>
                  <a:schemeClr val="accent4"/>
                </a:solidFill>
              </a:rPr>
              <a:t>操作难</a:t>
            </a:r>
            <a:endParaRPr lang="zh-CN" altLang="en-US" sz="3000" dirty="0">
              <a:solidFill>
                <a:schemeClr val="accent4"/>
              </a:solidFill>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641215" y="2183801"/>
            <a:ext cx="3246653"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数据处理</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2" name="文本框 21"/>
          <p:cNvSpPr txBox="1"/>
          <p:nvPr/>
        </p:nvSpPr>
        <p:spPr>
          <a:xfrm>
            <a:off x="8424545" y="2183801"/>
            <a:ext cx="3044183"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信息反馈</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 name="文本框 1"/>
          <p:cNvSpPr txBox="1"/>
          <p:nvPr/>
        </p:nvSpPr>
        <p:spPr>
          <a:xfrm>
            <a:off x="654685" y="2183802"/>
            <a:ext cx="35026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巡检流程</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4" name="文本框 23"/>
          <p:cNvSpPr txBox="1"/>
          <p:nvPr/>
        </p:nvSpPr>
        <p:spPr>
          <a:xfrm>
            <a:off x="1581785" y="1079500"/>
            <a:ext cx="723900"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01</a:t>
            </a:r>
            <a:endParaRPr lang="zh-CN" altLang="en-US" sz="3600" b="1" dirty="0">
              <a:solidFill>
                <a:schemeClr val="bg1"/>
              </a:solidFill>
              <a:effectLst>
                <a:outerShdw blurRad="38100" dist="38100" dir="2700000" algn="tl">
                  <a:srgbClr val="000000">
                    <a:alpha val="43137"/>
                  </a:srgbClr>
                </a:outerShdw>
              </a:effectLst>
            </a:endParaRPr>
          </a:p>
        </p:txBody>
      </p:sp>
      <p:sp>
        <p:nvSpPr>
          <p:cNvPr id="12" name="矩形 11"/>
          <p:cNvSpPr>
            <a:spLocks noChangeArrowheads="1"/>
          </p:cNvSpPr>
          <p:nvPr/>
        </p:nvSpPr>
        <p:spPr bwMode="auto">
          <a:xfrm>
            <a:off x="654685" y="3440430"/>
            <a:ext cx="2929255" cy="110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采用</a:t>
            </a:r>
            <a:r>
              <a:rPr lang="en-US" altLang="zh-CN" sz="1900" dirty="0">
                <a:solidFill>
                  <a:schemeClr val="accent4"/>
                </a:solidFill>
                <a:latin typeface="Adobe 黑体 Std R" panose="020B0400000000000000" charset="-122"/>
                <a:ea typeface="Adobe 黑体 Std R" panose="020B0400000000000000" charset="-122"/>
                <a:sym typeface="微软雅黑" panose="020B0503020204020204" pitchFamily="34" charset="-122"/>
              </a:rPr>
              <a:t>航线飞行</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模式，辅助以过程闭环，</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实现自主自动飞行，增强人机交互性与易用性，</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保证巡检精度</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，减少人工操作</a:t>
            </a:r>
          </a:p>
        </p:txBody>
      </p:sp>
      <p:sp>
        <p:nvSpPr>
          <p:cNvPr id="14" name="矩形 13"/>
          <p:cNvSpPr>
            <a:spLocks noChangeArrowheads="1"/>
          </p:cNvSpPr>
          <p:nvPr/>
        </p:nvSpPr>
        <p:spPr bwMode="auto">
          <a:xfrm>
            <a:off x="4588510" y="3357245"/>
            <a:ext cx="3014568" cy="10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无人机自主飞行实现前端精细化</a:t>
            </a:r>
            <a:r>
              <a:rPr lang="en-US" altLang="zh-CN" sz="1900" dirty="0" err="1">
                <a:solidFill>
                  <a:schemeClr val="accent4"/>
                </a:solidFill>
                <a:latin typeface="Adobe 黑体 Std R" panose="020B0400000000000000" charset="-122"/>
                <a:ea typeface="Adobe 黑体 Std R" panose="020B0400000000000000" charset="-122"/>
                <a:sym typeface="微软雅黑" panose="020B0503020204020204" pitchFamily="34" charset="-122"/>
              </a:rPr>
              <a:t>图像采集</a:t>
            </a:r>
            <a:r>
              <a:rPr lang="zh-CN" altLang="en-US" sz="1900" dirty="0">
                <a:solidFill>
                  <a:schemeClr val="accent4"/>
                </a:solidFill>
                <a:latin typeface="Adobe 黑体 Std R" panose="020B0400000000000000" charset="-122"/>
                <a:ea typeface="Adobe 黑体 Std R" panose="020B0400000000000000" charset="-122"/>
                <a:sym typeface="微软雅黑" panose="020B0503020204020204" pitchFamily="34" charset="-122"/>
              </a:rPr>
              <a:t>、图像</a:t>
            </a:r>
            <a:r>
              <a:rPr lang="en-US" altLang="zh-CN" sz="1900" dirty="0" err="1">
                <a:solidFill>
                  <a:schemeClr val="accent4"/>
                </a:solidFill>
                <a:latin typeface="Adobe 黑体 Std R" panose="020B0400000000000000" charset="-122"/>
                <a:ea typeface="Adobe 黑体 Std R" panose="020B0400000000000000" charset="-122"/>
                <a:sym typeface="微软雅黑" panose="020B0503020204020204" pitchFamily="34" charset="-122"/>
              </a:rPr>
              <a:t>处理</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a:t>
            </a:r>
            <a:r>
              <a:rPr lang="en-US" altLang="zh-CN"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保证无人机图像采集数据的有效性和数据处理的效率</a:t>
            </a:r>
            <a:endPar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endParaRPr>
          </a:p>
        </p:txBody>
      </p:sp>
      <p:sp>
        <p:nvSpPr>
          <p:cNvPr id="16" name="矩形 15"/>
          <p:cNvSpPr>
            <a:spLocks noChangeArrowheads="1"/>
          </p:cNvSpPr>
          <p:nvPr/>
        </p:nvSpPr>
        <p:spPr bwMode="auto">
          <a:xfrm>
            <a:off x="8424545" y="3331932"/>
            <a:ext cx="2733621" cy="110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实现飞机与组织架构、人员之间的对应关系，</a:t>
            </a:r>
            <a:r>
              <a:rPr lang="en-US" altLang="zh-CN" dirty="0">
                <a:solidFill>
                  <a:schemeClr val="accent4"/>
                </a:solidFill>
                <a:latin typeface="Adobe 黑体 Std R" panose="020B0400000000000000" charset="-122"/>
                <a:ea typeface="Adobe 黑体 Std R" panose="020B0400000000000000" charset="-122"/>
                <a:sym typeface="微软雅黑" panose="020B0503020204020204" pitchFamily="34" charset="-122"/>
              </a:rPr>
              <a:t>与现有信息系统结合</a:t>
            </a:r>
            <a:r>
              <a:rPr lang="en-US" altLang="zh-CN"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，将系统数据上传到上一级平台，发挥网络协同效应</a:t>
            </a:r>
          </a:p>
        </p:txBody>
      </p:sp>
      <p:sp>
        <p:nvSpPr>
          <p:cNvPr id="30" name="文本框 29"/>
          <p:cNvSpPr txBox="1"/>
          <p:nvPr/>
        </p:nvSpPr>
        <p:spPr>
          <a:xfrm>
            <a:off x="5478145" y="1076960"/>
            <a:ext cx="109728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02</a:t>
            </a:r>
            <a:endParaRPr lang="zh-CN" altLang="en-US" sz="3600" b="1" dirty="0">
              <a:solidFill>
                <a:schemeClr val="bg1"/>
              </a:solidFill>
              <a:effectLst>
                <a:outerShdw blurRad="38100" dist="38100" dir="2700000" algn="tl">
                  <a:srgbClr val="000000">
                    <a:alpha val="43137"/>
                  </a:srgbClr>
                </a:outerShdw>
              </a:effectLst>
            </a:endParaRPr>
          </a:p>
        </p:txBody>
      </p:sp>
      <p:sp>
        <p:nvSpPr>
          <p:cNvPr id="31" name="文本框 30"/>
          <p:cNvSpPr txBox="1"/>
          <p:nvPr/>
        </p:nvSpPr>
        <p:spPr>
          <a:xfrm>
            <a:off x="9356725" y="1078230"/>
            <a:ext cx="109728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03</a:t>
            </a:r>
            <a:endParaRPr lang="zh-CN" altLang="en-US" sz="3600" b="1" dirty="0">
              <a:solidFill>
                <a:schemeClr val="bg1"/>
              </a:solidFill>
              <a:effectLst>
                <a:outerShdw blurRad="38100" dist="38100" dir="2700000" algn="tl">
                  <a:srgbClr val="000000">
                    <a:alpha val="43137"/>
                  </a:srgbClr>
                </a:outerShdw>
              </a:effectLst>
            </a:endParaRPr>
          </a:p>
        </p:txBody>
      </p:sp>
      <p:sp>
        <p:nvSpPr>
          <p:cNvPr id="3" name="圆角矩形 2"/>
          <p:cNvSpPr/>
          <p:nvPr/>
        </p:nvSpPr>
        <p:spPr>
          <a:xfrm>
            <a:off x="579120" y="3244214"/>
            <a:ext cx="2925445" cy="2676948"/>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563745" y="3244214"/>
            <a:ext cx="2925445" cy="2676947"/>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328660" y="3244214"/>
            <a:ext cx="2925445" cy="2676948"/>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229870" y="144145"/>
            <a:ext cx="3928110" cy="628015"/>
          </a:xfrm>
        </p:spPr>
        <p:txBody>
          <a:bodyPr/>
          <a:lstStyle/>
          <a:p>
            <a:r>
              <a:rPr lang="zh-CN" altLang="en-US" dirty="0">
                <a:latin typeface="+mj-ea"/>
                <a:ea typeface="+mj-ea"/>
              </a:rPr>
              <a:t>为什么做</a:t>
            </a:r>
            <a:r>
              <a:rPr lang="en-US" altLang="zh-CN" dirty="0">
                <a:latin typeface="+mj-ea"/>
                <a:ea typeface="+mj-ea"/>
              </a:rPr>
              <a:t>——</a:t>
            </a:r>
            <a:r>
              <a:rPr dirty="0">
                <a:latin typeface="+mj-ea"/>
                <a:ea typeface="+mj-ea"/>
              </a:rPr>
              <a:t>客</a:t>
            </a:r>
            <a:r>
              <a:rPr lang="zh-CN" altLang="en-US" dirty="0">
                <a:latin typeface="+mj-ea"/>
                <a:ea typeface="+mj-ea"/>
              </a:rPr>
              <a:t>户需求</a:t>
            </a:r>
          </a:p>
        </p:txBody>
      </p:sp>
      <p:sp>
        <p:nvSpPr>
          <p:cNvPr id="15" name="文本框 14"/>
          <p:cNvSpPr txBox="1"/>
          <p:nvPr/>
        </p:nvSpPr>
        <p:spPr>
          <a:xfrm>
            <a:off x="654685" y="2183801"/>
            <a:ext cx="35026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巡检流程</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t>空白演示</a:t>
            </a:r>
          </a:p>
        </p:txBody>
      </p:sp>
      <p:sp>
        <p:nvSpPr>
          <p:cNvPr id="3" name="副标题 2"/>
          <p:cNvSpPr>
            <a:spLocks noGrp="1"/>
          </p:cNvSpPr>
          <p:nvPr>
            <p:ph type="subTitle" idx="4294967295"/>
            <p:custDataLst>
              <p:tags r:id="rId3"/>
            </p:custDataLst>
          </p:nvPr>
        </p:nvSpPr>
        <p:spPr/>
        <p:txBody>
          <a:bodyPr/>
          <a:lstStyle/>
          <a:p>
            <a:r>
              <a:rPr lang="zh-CN" altLang="en-US"/>
              <a:t>单击输入您的封面副标题</a:t>
            </a:r>
          </a:p>
        </p:txBody>
      </p:sp>
      <p:pic>
        <p:nvPicPr>
          <p:cNvPr id="4" name="图片 3" descr="icon"/>
          <p:cNvPicPr>
            <a:picLocks noChangeAspect="1"/>
          </p:cNvPicPr>
          <p:nvPr/>
        </p:nvPicPr>
        <p:blipFill>
          <a:blip r:embed="rId6">
            <a:lum bright="24000"/>
          </a:blip>
          <a:srcRect t="4941" b="4941"/>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6985" y="1003300"/>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362710" y="1838325"/>
            <a:ext cx="9458960" cy="3924935"/>
            <a:chOff x="1056" y="2238"/>
            <a:chExt cx="16863" cy="7813"/>
          </a:xfrm>
        </p:grpSpPr>
        <p:sp>
          <p:nvSpPr>
            <p:cNvPr id="6" name="文本框 5"/>
            <p:cNvSpPr txBox="1"/>
            <p:nvPr/>
          </p:nvSpPr>
          <p:spPr>
            <a:xfrm>
              <a:off x="1740" y="3746"/>
              <a:ext cx="3471" cy="702"/>
            </a:xfrm>
            <a:prstGeom prst="rect">
              <a:avLst/>
            </a:prstGeom>
            <a:noFill/>
          </p:spPr>
          <p:txBody>
            <a:bodyPr wrap="square" rtlCol="0">
              <a:spAutoFit/>
            </a:bodyPr>
            <a:lstStyle/>
            <a:p>
              <a:r>
                <a:rPr lang="zh-CN" altLang="en-US" sz="1700">
                  <a:solidFill>
                    <a:schemeClr val="accent4"/>
                  </a:solidFill>
                  <a:latin typeface="Adobe 黑体 Std R" panose="020B0400000000000000" charset="-122"/>
                  <a:ea typeface="Adobe 黑体 Std R" panose="020B0400000000000000" charset="-122"/>
                  <a:sym typeface="+mn-ea"/>
                </a:rPr>
                <a:t>自主巡检解决方案</a:t>
              </a:r>
            </a:p>
          </p:txBody>
        </p:sp>
        <p:sp>
          <p:nvSpPr>
            <p:cNvPr id="7" name="文本框 6"/>
            <p:cNvSpPr txBox="1"/>
            <p:nvPr/>
          </p:nvSpPr>
          <p:spPr>
            <a:xfrm>
              <a:off x="7874" y="3469"/>
              <a:ext cx="3194" cy="1222"/>
            </a:xfrm>
            <a:prstGeom prst="rect">
              <a:avLst/>
            </a:prstGeom>
            <a:noFill/>
          </p:spPr>
          <p:txBody>
            <a:bodyPr wrap="square" rtlCol="0">
              <a:spAutoFit/>
            </a:bodyPr>
            <a:lstStyle/>
            <a:p>
              <a:pPr algn="ctr"/>
              <a:r>
                <a:rPr lang="zh-CN" altLang="en-US" sz="1700">
                  <a:solidFill>
                    <a:schemeClr val="accent4"/>
                  </a:solidFill>
                  <a:latin typeface="Adobe 黑体 Std R" panose="020B0400000000000000" charset="-122"/>
                  <a:ea typeface="Adobe 黑体 Std R" panose="020B0400000000000000" charset="-122"/>
                  <a:sym typeface="+mn-ea"/>
                </a:rPr>
                <a:t>缺陷人工智能识别解决方案</a:t>
              </a:r>
              <a:endParaRPr lang="zh-CN" altLang="en-US" sz="1700">
                <a:solidFill>
                  <a:schemeClr val="bg1"/>
                </a:solidFill>
                <a:latin typeface="Adobe 黑体 Std R" panose="020B0400000000000000" charset="-122"/>
                <a:ea typeface="Adobe 黑体 Std R" panose="020B0400000000000000" charset="-122"/>
              </a:endParaRPr>
            </a:p>
          </p:txBody>
        </p:sp>
        <p:sp>
          <p:nvSpPr>
            <p:cNvPr id="15" name="圆角矩形 14"/>
            <p:cNvSpPr/>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无人机"/>
            <p:cNvPicPr>
              <a:picLocks noChangeAspect="1"/>
            </p:cNvPicPr>
            <p:nvPr/>
          </p:nvPicPr>
          <p:blipFill>
            <a:blip r:embed="rId7">
              <a:lum bright="-12000" contrast="-18000"/>
            </a:blip>
            <a:stretch>
              <a:fillRect/>
            </a:stretch>
          </p:blipFill>
          <p:spPr>
            <a:xfrm>
              <a:off x="1781" y="5288"/>
              <a:ext cx="3416" cy="3329"/>
            </a:xfrm>
            <a:prstGeom prst="rect">
              <a:avLst/>
            </a:prstGeom>
          </p:spPr>
        </p:pic>
        <p:sp>
          <p:nvSpPr>
            <p:cNvPr id="14" name="圆角矩形 13"/>
            <p:cNvSpPr/>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custDataLst>
                <p:tags r:id="rId4"/>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a:solidFill>
                    <a:schemeClr val="accent4"/>
                  </a:solidFill>
                  <a:latin typeface="Adobe 黑体 Std R" panose="020B0400000000000000" charset="-122"/>
                  <a:ea typeface="Adobe 黑体 Std R" panose="020B0400000000000000" charset="-122"/>
                  <a:sym typeface="+mn-ea"/>
                </a:rPr>
                <a:t>缺陷数据管理报表解决方案</a:t>
              </a:r>
            </a:p>
          </p:txBody>
        </p:sp>
        <p:grpSp>
          <p:nvGrpSpPr>
            <p:cNvPr id="62" name="组合 5"/>
            <p:cNvGrpSpPr/>
            <p:nvPr/>
          </p:nvGrpSpPr>
          <p:grpSpPr>
            <a:xfrm>
              <a:off x="7749" y="5289"/>
              <a:ext cx="3639" cy="3328"/>
              <a:chOff x="441797" y="1916833"/>
              <a:chExt cx="10982795" cy="4535894"/>
            </a:xfrm>
          </p:grpSpPr>
          <p:pic>
            <p:nvPicPr>
              <p:cNvPr id="2097164" name="21557018187_.pic_hd.jpg" descr="21557018187_.pic_hd.jpg"/>
              <p:cNvPicPr>
                <a:picLocks noChangeAspect="1"/>
              </p:cNvPicPr>
              <p:nvPr/>
            </p:nvPicPr>
            <p:blipFill>
              <a:blip r:embed="rId8"/>
              <a:srcRect l="4183"/>
              <a:stretch>
                <a:fillRect/>
              </a:stretch>
            </p:blipFill>
            <p:spPr>
              <a:xfrm>
                <a:off x="447685" y="1916833"/>
                <a:ext cx="1933826" cy="1512168"/>
              </a:xfrm>
              <a:prstGeom prst="rect">
                <a:avLst/>
              </a:prstGeom>
              <a:ln w="12700">
                <a:miter lim="400000"/>
                <a:headEnd/>
                <a:tailEnd/>
              </a:ln>
            </p:spPr>
          </p:pic>
          <p:pic>
            <p:nvPicPr>
              <p:cNvPr id="2097165" name="31557018555_.pic_hd.jpg" descr="31557018555_.pic_hd.jpg"/>
              <p:cNvPicPr>
                <a:picLocks noChangeAspect="1"/>
              </p:cNvPicPr>
              <p:nvPr/>
            </p:nvPicPr>
            <p:blipFill>
              <a:blip r:embed="rId9"/>
              <a:stretch>
                <a:fillRect/>
              </a:stretch>
            </p:blipFill>
            <p:spPr>
              <a:xfrm>
                <a:off x="2381512" y="1917442"/>
                <a:ext cx="2024627" cy="1511560"/>
              </a:xfrm>
              <a:prstGeom prst="rect">
                <a:avLst/>
              </a:prstGeom>
              <a:ln w="12700">
                <a:miter lim="400000"/>
                <a:headEnd/>
                <a:tailEnd/>
              </a:ln>
            </p:spPr>
          </p:pic>
          <p:pic>
            <p:nvPicPr>
              <p:cNvPr id="2097166" name="Picture 2"/>
              <p:cNvPicPr>
                <a:picLocks noChangeAspect="1" noChangeArrowheads="1"/>
              </p:cNvPicPr>
              <p:nvPr/>
            </p:nvPicPr>
            <p:blipFill>
              <a:blip r:embed="rId10" cstate="print"/>
              <a:srcRect/>
              <a:stretch>
                <a:fillRect/>
              </a:stretch>
            </p:blipFill>
            <p:spPr bwMode="auto">
              <a:xfrm>
                <a:off x="4400252" y="1916833"/>
                <a:ext cx="2262526" cy="1512169"/>
              </a:xfrm>
              <a:prstGeom prst="rect">
                <a:avLst/>
              </a:prstGeom>
              <a:noFill/>
              <a:ln>
                <a:noFill/>
              </a:ln>
            </p:spPr>
          </p:pic>
          <p:pic>
            <p:nvPicPr>
              <p:cNvPr id="2097167" name="Picture 3"/>
              <p:cNvPicPr>
                <a:picLocks noChangeAspect="1" noChangeArrowheads="1"/>
              </p:cNvPicPr>
              <p:nvPr/>
            </p:nvPicPr>
            <p:blipFill>
              <a:blip r:embed="rId11" cstate="print"/>
              <a:srcRect/>
              <a:stretch>
                <a:fillRect/>
              </a:stretch>
            </p:blipFill>
            <p:spPr bwMode="auto">
              <a:xfrm>
                <a:off x="6662778" y="1917442"/>
                <a:ext cx="2385550" cy="1511559"/>
              </a:xfrm>
              <a:prstGeom prst="rect">
                <a:avLst/>
              </a:prstGeom>
              <a:noFill/>
              <a:ln>
                <a:noFill/>
              </a:ln>
            </p:spPr>
          </p:pic>
          <p:pic>
            <p:nvPicPr>
              <p:cNvPr id="2097168" name="Picture 4"/>
              <p:cNvPicPr>
                <a:picLocks noChangeAspect="1" noChangeArrowheads="1"/>
              </p:cNvPicPr>
              <p:nvPr/>
            </p:nvPicPr>
            <p:blipFill>
              <a:blip r:embed="rId12" cstate="print"/>
              <a:srcRect/>
              <a:stretch>
                <a:fillRect/>
              </a:stretch>
            </p:blipFill>
            <p:spPr bwMode="auto">
              <a:xfrm>
                <a:off x="9048328" y="1916833"/>
                <a:ext cx="2376264" cy="1511560"/>
              </a:xfrm>
              <a:prstGeom prst="rect">
                <a:avLst/>
              </a:prstGeom>
              <a:noFill/>
              <a:ln>
                <a:noFill/>
              </a:ln>
            </p:spPr>
          </p:pic>
          <p:pic>
            <p:nvPicPr>
              <p:cNvPr id="2097169" name="Picture 5"/>
              <p:cNvPicPr>
                <a:picLocks noChangeAspect="1" noChangeArrowheads="1"/>
              </p:cNvPicPr>
              <p:nvPr/>
            </p:nvPicPr>
            <p:blipFill>
              <a:blip r:embed="rId13" cstate="print"/>
              <a:srcRect/>
              <a:stretch>
                <a:fillRect/>
              </a:stretch>
            </p:blipFill>
            <p:spPr bwMode="auto">
              <a:xfrm>
                <a:off x="2741142" y="3429003"/>
                <a:ext cx="2300830" cy="1511558"/>
              </a:xfrm>
              <a:prstGeom prst="rect">
                <a:avLst/>
              </a:prstGeom>
              <a:noFill/>
              <a:ln>
                <a:noFill/>
              </a:ln>
            </p:spPr>
          </p:pic>
          <p:pic>
            <p:nvPicPr>
              <p:cNvPr id="2097170" name="Picture 6"/>
              <p:cNvPicPr>
                <a:picLocks noChangeAspect="1" noChangeArrowheads="1"/>
              </p:cNvPicPr>
              <p:nvPr/>
            </p:nvPicPr>
            <p:blipFill>
              <a:blip r:embed="rId14" cstate="print"/>
              <a:srcRect/>
              <a:stretch>
                <a:fillRect/>
              </a:stretch>
            </p:blipFill>
            <p:spPr bwMode="auto">
              <a:xfrm>
                <a:off x="441797" y="3429003"/>
                <a:ext cx="2299345" cy="1511558"/>
              </a:xfrm>
              <a:prstGeom prst="rect">
                <a:avLst/>
              </a:prstGeom>
              <a:noFill/>
              <a:ln>
                <a:noFill/>
              </a:ln>
            </p:spPr>
          </p:pic>
          <p:pic>
            <p:nvPicPr>
              <p:cNvPr id="2097171" name="Picture 7"/>
              <p:cNvPicPr>
                <a:picLocks noChangeAspect="1" noChangeArrowheads="1"/>
              </p:cNvPicPr>
              <p:nvPr/>
            </p:nvPicPr>
            <p:blipFill>
              <a:blip r:embed="rId15" cstate="print"/>
              <a:srcRect/>
              <a:stretch>
                <a:fillRect/>
              </a:stretch>
            </p:blipFill>
            <p:spPr bwMode="auto">
              <a:xfrm>
                <a:off x="5025685" y="3429001"/>
                <a:ext cx="2284645" cy="1511558"/>
              </a:xfrm>
              <a:prstGeom prst="rect">
                <a:avLst/>
              </a:prstGeom>
              <a:noFill/>
              <a:ln>
                <a:noFill/>
              </a:ln>
            </p:spPr>
          </p:pic>
          <p:pic>
            <p:nvPicPr>
              <p:cNvPr id="2097172" name="Picture 8"/>
              <p:cNvPicPr>
                <a:picLocks noChangeAspect="1" noChangeArrowheads="1"/>
              </p:cNvPicPr>
              <p:nvPr/>
            </p:nvPicPr>
            <p:blipFill>
              <a:blip r:embed="rId16" cstate="print"/>
              <a:srcRect/>
              <a:stretch>
                <a:fillRect/>
              </a:stretch>
            </p:blipFill>
            <p:spPr bwMode="auto">
              <a:xfrm>
                <a:off x="7310330" y="3429004"/>
                <a:ext cx="2268769" cy="1511556"/>
              </a:xfrm>
              <a:prstGeom prst="rect">
                <a:avLst/>
              </a:prstGeom>
              <a:noFill/>
              <a:ln>
                <a:noFill/>
              </a:ln>
            </p:spPr>
          </p:pic>
          <p:pic>
            <p:nvPicPr>
              <p:cNvPr id="2097173" name="Picture 9"/>
              <p:cNvPicPr>
                <a:picLocks noChangeAspect="1" noChangeArrowheads="1"/>
              </p:cNvPicPr>
              <p:nvPr/>
            </p:nvPicPr>
            <p:blipFill>
              <a:blip r:embed="rId17" cstate="print"/>
              <a:srcRect/>
              <a:stretch>
                <a:fillRect/>
              </a:stretch>
            </p:blipFill>
            <p:spPr bwMode="auto">
              <a:xfrm>
                <a:off x="441797" y="4940559"/>
                <a:ext cx="2261106" cy="1512168"/>
              </a:xfrm>
              <a:prstGeom prst="rect">
                <a:avLst/>
              </a:prstGeom>
              <a:noFill/>
              <a:ln>
                <a:noFill/>
              </a:ln>
            </p:spPr>
          </p:pic>
          <p:pic>
            <p:nvPicPr>
              <p:cNvPr id="2097174" name="Picture 10"/>
              <p:cNvPicPr>
                <a:picLocks noChangeAspect="1" noChangeArrowheads="1"/>
              </p:cNvPicPr>
              <p:nvPr/>
            </p:nvPicPr>
            <p:blipFill>
              <a:blip r:embed="rId18" cstate="print"/>
              <a:srcRect/>
              <a:stretch>
                <a:fillRect/>
              </a:stretch>
            </p:blipFill>
            <p:spPr bwMode="auto">
              <a:xfrm>
                <a:off x="2676864" y="4940559"/>
                <a:ext cx="2267007" cy="1507532"/>
              </a:xfrm>
              <a:prstGeom prst="rect">
                <a:avLst/>
              </a:prstGeom>
              <a:noFill/>
              <a:ln>
                <a:noFill/>
              </a:ln>
            </p:spPr>
          </p:pic>
          <p:pic>
            <p:nvPicPr>
              <p:cNvPr id="2097175" name="Picture 11"/>
              <p:cNvPicPr>
                <a:picLocks noChangeAspect="1" noChangeArrowheads="1"/>
              </p:cNvPicPr>
              <p:nvPr/>
            </p:nvPicPr>
            <p:blipFill>
              <a:blip r:embed="rId19" cstate="print"/>
              <a:srcRect/>
              <a:stretch>
                <a:fillRect/>
              </a:stretch>
            </p:blipFill>
            <p:spPr bwMode="auto">
              <a:xfrm>
                <a:off x="4943870" y="4945195"/>
                <a:ext cx="2366459" cy="1507532"/>
              </a:xfrm>
              <a:prstGeom prst="rect">
                <a:avLst/>
              </a:prstGeom>
              <a:noFill/>
              <a:ln>
                <a:noFill/>
              </a:ln>
            </p:spPr>
          </p:pic>
          <p:pic>
            <p:nvPicPr>
              <p:cNvPr id="2097176" name="Picture 12"/>
              <p:cNvPicPr>
                <a:picLocks noChangeAspect="1" noChangeArrowheads="1"/>
              </p:cNvPicPr>
              <p:nvPr/>
            </p:nvPicPr>
            <p:blipFill>
              <a:blip r:embed="rId20" cstate="print"/>
              <a:srcRect/>
              <a:stretch>
                <a:fillRect/>
              </a:stretch>
            </p:blipFill>
            <p:spPr bwMode="auto">
              <a:xfrm>
                <a:off x="7309789" y="4940559"/>
                <a:ext cx="2249921" cy="1507532"/>
              </a:xfrm>
              <a:prstGeom prst="rect">
                <a:avLst/>
              </a:prstGeom>
              <a:noFill/>
              <a:ln>
                <a:noFill/>
              </a:ln>
            </p:spPr>
          </p:pic>
          <p:pic>
            <p:nvPicPr>
              <p:cNvPr id="2097177" name="Picture 14"/>
              <p:cNvPicPr>
                <a:picLocks noChangeAspect="1" noChangeArrowheads="1"/>
              </p:cNvPicPr>
              <p:nvPr/>
            </p:nvPicPr>
            <p:blipFill>
              <a:blip r:embed="rId21" cstate="print"/>
              <a:srcRect/>
              <a:stretch>
                <a:fillRect/>
              </a:stretch>
            </p:blipFill>
            <p:spPr bwMode="auto">
              <a:xfrm>
                <a:off x="9559710" y="3429001"/>
                <a:ext cx="1864882" cy="3019090"/>
              </a:xfrm>
              <a:prstGeom prst="rect">
                <a:avLst/>
              </a:prstGeom>
              <a:noFill/>
              <a:ln>
                <a:noFill/>
              </a:ln>
              <a:effectLst/>
            </p:spPr>
          </p:pic>
        </p:grpSp>
        <p:pic>
          <p:nvPicPr>
            <p:cNvPr id="61" name="image51.jpeg"/>
            <p:cNvPicPr>
              <a:picLocks noChangeAspect="1"/>
            </p:cNvPicPr>
            <p:nvPr/>
          </p:nvPicPr>
          <p:blipFill>
            <a:blip r:embed="rId22" cstate="print"/>
            <a:srcRect t="5993"/>
            <a:stretch>
              <a:fillRect/>
            </a:stretch>
          </p:blipFill>
          <p:spPr>
            <a:xfrm>
              <a:off x="13716" y="5406"/>
              <a:ext cx="3670" cy="3323"/>
            </a:xfrm>
            <a:prstGeom prst="rect">
              <a:avLst/>
            </a:prstGeom>
          </p:spPr>
        </p:pic>
        <p:sp>
          <p:nvSpPr>
            <p:cNvPr id="9" name="文本框 8"/>
            <p:cNvSpPr txBox="1"/>
            <p:nvPr/>
          </p:nvSpPr>
          <p:spPr>
            <a:xfrm>
              <a:off x="6027" y="5095"/>
              <a:ext cx="893" cy="2632"/>
            </a:xfrm>
            <a:prstGeom prst="rect">
              <a:avLst/>
            </a:prstGeom>
            <a:noFill/>
          </p:spPr>
          <p:txBody>
            <a:bodyPr wrap="square" rtlCol="0">
              <a:spAutoFit/>
            </a:bodyPr>
            <a:lstStyle/>
            <a:p>
              <a:r>
                <a:rPr lang="en-US" altLang="zh-CN" sz="8000">
                  <a:solidFill>
                    <a:srgbClr val="FFFF00"/>
                  </a:solidFill>
                </a:rPr>
                <a:t>+</a:t>
              </a:r>
            </a:p>
          </p:txBody>
        </p:sp>
        <p:sp>
          <p:nvSpPr>
            <p:cNvPr id="10" name="文本框 9"/>
            <p:cNvSpPr txBox="1"/>
            <p:nvPr/>
          </p:nvSpPr>
          <p:spPr>
            <a:xfrm>
              <a:off x="11979" y="5095"/>
              <a:ext cx="893" cy="2632"/>
            </a:xfrm>
            <a:prstGeom prst="rect">
              <a:avLst/>
            </a:prstGeom>
            <a:noFill/>
          </p:spPr>
          <p:txBody>
            <a:bodyPr wrap="square" rtlCol="0">
              <a:spAutoFit/>
            </a:bodyPr>
            <a:lstStyle/>
            <a:p>
              <a:r>
                <a:rPr lang="en-US" altLang="zh-CN" sz="8000">
                  <a:solidFill>
                    <a:srgbClr val="FFFF00"/>
                  </a:solidFill>
                </a:rPr>
                <a:t>+</a:t>
              </a:r>
            </a:p>
          </p:txBody>
        </p:sp>
      </p:grpSp>
      <p:sp>
        <p:nvSpPr>
          <p:cNvPr id="13" name="文本框 12"/>
          <p:cNvSpPr txBox="1"/>
          <p:nvPr/>
        </p:nvSpPr>
        <p:spPr>
          <a:xfrm>
            <a:off x="2639149" y="1184910"/>
            <a:ext cx="6913703" cy="538609"/>
          </a:xfrm>
          <a:prstGeom prst="rect">
            <a:avLst/>
          </a:prstGeom>
          <a:noFill/>
        </p:spPr>
        <p:txBody>
          <a:bodyPr wrap="square" rtlCol="0">
            <a:spAutoFit/>
          </a:bodyPr>
          <a:lstStyle/>
          <a:p>
            <a:pPr algn="ctr"/>
            <a:r>
              <a:rPr lang="zh-CN" altLang="en-US" sz="2900" dirty="0" smtClean="0">
                <a:solidFill>
                  <a:schemeClr val="bg2"/>
                </a:solidFill>
                <a:latin typeface="Adobe 黑体 Std R" panose="020B0400000000000000" charset="-122"/>
                <a:ea typeface="Adobe 黑体 Std R" panose="020B0400000000000000" charset="-122"/>
              </a:rPr>
              <a:t>特高压输电线路</a:t>
            </a:r>
            <a:r>
              <a:rPr lang="zh-CN" altLang="en-US" sz="2900" dirty="0" smtClean="0">
                <a:solidFill>
                  <a:schemeClr val="bg2"/>
                </a:solidFill>
                <a:effectLst/>
                <a:latin typeface="Adobe 黑体 Std R" panose="020B0400000000000000" charset="-122"/>
                <a:ea typeface="Adobe 黑体 Std R" panose="020B0400000000000000" charset="-122"/>
              </a:rPr>
              <a:t>人工智能</a:t>
            </a:r>
            <a:r>
              <a:rPr lang="zh-CN" altLang="en-US" sz="2900" dirty="0">
                <a:solidFill>
                  <a:schemeClr val="bg2"/>
                </a:solidFill>
                <a:effectLst/>
                <a:latin typeface="Adobe 黑体 Std R" panose="020B0400000000000000" charset="-122"/>
                <a:ea typeface="Adobe 黑体 Std R" panose="020B0400000000000000" charset="-122"/>
              </a:rPr>
              <a:t>巡检方案</a:t>
            </a:r>
          </a:p>
        </p:txBody>
      </p:sp>
      <p:sp>
        <p:nvSpPr>
          <p:cNvPr id="18" name="标题 3"/>
          <p:cNvSpPr/>
          <p:nvPr/>
        </p:nvSpPr>
        <p:spPr>
          <a:xfrm>
            <a:off x="229870" y="144145"/>
            <a:ext cx="39204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提供价值</a:t>
            </a:r>
            <a:r>
              <a:rPr lang="en-US" altLang="zh-CN" dirty="0" smtClean="0">
                <a:latin typeface="+mj-ea"/>
                <a:ea typeface="+mj-ea"/>
              </a:rPr>
              <a:t>——</a:t>
            </a:r>
            <a:r>
              <a:rPr dirty="0" smtClean="0">
                <a:latin typeface="+mj-ea"/>
                <a:ea typeface="+mj-ea"/>
              </a:rPr>
              <a:t>方案介绍</a:t>
            </a:r>
            <a:r>
              <a:rPr lang="zh-CN" altLang="en-US" dirty="0" smtClean="0">
                <a:latin typeface="+mj-ea"/>
                <a:ea typeface="+mj-ea"/>
              </a:rPr>
              <a:t> </a:t>
            </a:r>
            <a:endParaRPr lang="zh-CN" altLang="en-US" sz="1500" dirty="0">
              <a:latin typeface="+mj-ea"/>
              <a:ea typeface="+mj-ea"/>
            </a:endParaRPr>
          </a:p>
        </p:txBody>
      </p:sp>
      <p:cxnSp>
        <p:nvCxnSpPr>
          <p:cNvPr id="21" name="直接连接符 20"/>
          <p:cNvCxnSpPr/>
          <p:nvPr/>
        </p:nvCxnSpPr>
        <p:spPr>
          <a:xfrm>
            <a:off x="167957" y="144145"/>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37318" y="5987188"/>
            <a:ext cx="5303884" cy="415498"/>
          </a:xfrm>
          <a:prstGeom prst="rect">
            <a:avLst/>
          </a:prstGeom>
          <a:noFill/>
        </p:spPr>
        <p:txBody>
          <a:bodyPr wrap="square" rtlCol="0">
            <a:spAutoFit/>
          </a:bodyPr>
          <a:lstStyle/>
          <a:p>
            <a:r>
              <a:rPr lang="zh-CN" altLang="en-US" sz="21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创新性地将深度学习技术融入到电力巡检</a:t>
            </a:r>
            <a:r>
              <a:rPr lang="zh-CN" altLang="en-US" sz="21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中</a:t>
            </a:r>
            <a:endParaRPr lang="en-US" altLang="zh-CN" sz="21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75951" y="1486059"/>
            <a:ext cx="1139825" cy="755650"/>
          </a:xfrm>
          <a:prstGeom prst="rect">
            <a:avLst/>
          </a:prstGeom>
          <a:noFill/>
        </p:spPr>
        <p:txBody>
          <a:bodyPr wrap="square" rtlCol="0">
            <a:spAutoFit/>
          </a:bodyPr>
          <a:lstStyle/>
          <a:p>
            <a:pPr algn="ctr">
              <a:lnSpc>
                <a:spcPct val="120000"/>
              </a:lnSpc>
            </a:pPr>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数据管理</a:t>
            </a:r>
          </a:p>
          <a:p>
            <a:pPr algn="ctr">
              <a:lnSpc>
                <a:spcPct val="120000"/>
              </a:lnSpc>
            </a:pPr>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7" name="文本框 6"/>
          <p:cNvSpPr txBox="1"/>
          <p:nvPr/>
        </p:nvSpPr>
        <p:spPr>
          <a:xfrm>
            <a:off x="888651" y="3474720"/>
            <a:ext cx="1127125" cy="645160"/>
          </a:xfrm>
          <a:prstGeom prst="rect">
            <a:avLst/>
          </a:prstGeom>
          <a:noFill/>
        </p:spPr>
        <p:txBody>
          <a:bodyPr wrap="square" rtlCol="0">
            <a:spAutoFit/>
          </a:bodyPr>
          <a:lstStyle/>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缺陷识别</a:t>
            </a:r>
          </a:p>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54" name="文本框 53"/>
          <p:cNvSpPr txBox="1"/>
          <p:nvPr>
            <p:custDataLst>
              <p:tags r:id="rId2"/>
            </p:custDataLst>
          </p:nvPr>
        </p:nvSpPr>
        <p:spPr>
          <a:xfrm>
            <a:off x="2504121" y="3228142"/>
            <a:ext cx="6156627" cy="1438275"/>
          </a:xfrm>
          <a:prstGeom prst="rect">
            <a:avLst/>
          </a:prstGeom>
          <a:noFill/>
        </p:spPr>
        <p:txBody>
          <a:bodyPr wrap="square" lIns="90000" tIns="46800" rIns="90000" bIns="46800" rtlCol="0" anchor="ctr" anchorCtr="0">
            <a:noAutofit/>
          </a:bodyPr>
          <a:lstStyle/>
          <a:p>
            <a:pPr marL="285750" indent="-285750">
              <a:lnSpc>
                <a:spcPct val="150000"/>
              </a:lnSpc>
              <a:buFont typeface="Wingdings" panose="05000000000000000000" pitchFamily="2" charset="2"/>
              <a:buChar char="u"/>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采用 </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YOLOv3-tiny</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算法，识别精确度高、速度快</a:t>
            </a:r>
          </a:p>
          <a:p>
            <a:pPr marL="285750" indent="-285750">
              <a:lnSpc>
                <a:spcPct val="150000"/>
              </a:lnSpc>
              <a:buFont typeface="Wingdings" panose="05000000000000000000" pitchFamily="2" charset="2"/>
              <a:buChar char="u"/>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结合</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大量自有数据集</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，对</a:t>
            </a:r>
            <a:r>
              <a:rPr lang="en-US" altLang="zh-CN" sz="1600" spc="300" dirty="0">
                <a:solidFill>
                  <a:schemeClr val="bg1"/>
                </a:solidFill>
                <a:latin typeface="Adobe 黑体 Std R" panose="020B0400000000000000" charset="-122"/>
                <a:ea typeface="Adobe 黑体 Std R" panose="020B0400000000000000" charset="-122"/>
                <a:cs typeface="Adobe 黑体 Std R" panose="020B0400000000000000" charset="-122"/>
              </a:rPr>
              <a:t>14</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种线路缺陷精准</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rPr>
              <a:t>识别</a:t>
            </a:r>
            <a:endParaRPr lang="en-US" altLang="zh-CN"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50000"/>
              </a:lnSpc>
              <a:buFont typeface="Wingdings" panose="05000000000000000000" pitchFamily="2" charset="2"/>
              <a:buChar char="Ø"/>
            </a:pP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嵌入</a:t>
            </a:r>
            <a:r>
              <a:rPr lang="zh-CN" altLang="en-US"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妙算</a:t>
            </a:r>
            <a:r>
              <a:rPr lang="en-US" altLang="zh-CN"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边缘计算平台</a:t>
            </a:r>
            <a:r>
              <a:rPr lang="zh-CN" altLang="en-US" sz="1600" spc="300" dirty="0" smtClean="0">
                <a:solidFill>
                  <a:schemeClr val="accent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真正做到边缘</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计算</a:t>
            </a:r>
            <a:endParaRPr lang="en-US" altLang="zh-CN"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algn="l">
              <a:lnSpc>
                <a:spcPct val="150000"/>
              </a:lnSpc>
            </a:pPr>
            <a:endPar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Arial" panose="020B0604020202020204" pitchFamily="34" charset="0"/>
            </a:endParaRPr>
          </a:p>
        </p:txBody>
      </p:sp>
      <p:sp>
        <p:nvSpPr>
          <p:cNvPr id="57" name="文本框 56"/>
          <p:cNvSpPr txBox="1"/>
          <p:nvPr>
            <p:custDataLst>
              <p:tags r:id="rId3"/>
            </p:custDataLst>
          </p:nvPr>
        </p:nvSpPr>
        <p:spPr>
          <a:xfrm>
            <a:off x="2434584" y="964129"/>
            <a:ext cx="6511008" cy="1921430"/>
          </a:xfrm>
          <a:prstGeom prst="rect">
            <a:avLst/>
          </a:prstGeom>
          <a:noFill/>
        </p:spPr>
        <p:txBody>
          <a:bodyPr wrap="square" lIns="90000" tIns="46800" rIns="90000" bIns="46800" rtlCol="0" anchor="ctr" anchorCtr="0">
            <a:noAutofit/>
          </a:bodyPr>
          <a:lstStyle/>
          <a:p>
            <a:pPr marL="285750" indent="-285750" algn="l">
              <a:lnSpc>
                <a:spcPct val="170000"/>
              </a:lnSpc>
              <a:buFont typeface="Wingdings" panose="05000000000000000000" pitchFamily="2" charset="2"/>
              <a:buChar char="u"/>
            </a:pPr>
            <a:r>
              <a:rPr lang="en-US" altLang="zh-CN"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zh-CN" altLang="en-US"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利用</a:t>
            </a:r>
            <a:r>
              <a:rPr lang="zh-CN" altLang="en-US" sz="17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卷积</a:t>
            </a:r>
            <a:r>
              <a:rPr lang="zh-CN" altLang="en-US"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神经网络</a:t>
            </a:r>
            <a:r>
              <a:rPr lang="zh-CN" altLang="en-US"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自动识别图片线路部  位</a:t>
            </a:r>
            <a:r>
              <a:rPr lang="zh-CN" altLang="en-US"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并</a:t>
            </a:r>
            <a:r>
              <a:rPr sz="1700" dirty="0" err="1"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归类命名</a:t>
            </a:r>
            <a:endPar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70000"/>
              </a:lnSpc>
              <a:buFont typeface="Wingdings" panose="05000000000000000000" pitchFamily="2" charset="2"/>
              <a:buChar char="u"/>
            </a:pPr>
            <a:r>
              <a:rPr lang="en-US"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en-US" sz="1700" dirty="0" smtClean="0">
                <a:solidFill>
                  <a:schemeClr val="accent2"/>
                </a:solidFill>
                <a:latin typeface="Adobe 黑体 Std R" panose="020B0400000000000000" charset="-122"/>
                <a:ea typeface="Adobe 黑体 Std R" panose="020B0400000000000000" charset="-122"/>
                <a:cs typeface="Adobe 黑体 Std R" panose="020B0400000000000000" charset="-122"/>
                <a:sym typeface="+mn-ea"/>
              </a:rPr>
              <a:t> </a:t>
            </a:r>
            <a:r>
              <a:rPr sz="1700" dirty="0" err="1"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图片</a:t>
            </a:r>
            <a:r>
              <a:rPr lang="en-US" altLang="zh-CN" sz="1700" dirty="0" err="1">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GPS</a:t>
            </a:r>
            <a:r>
              <a:rPr sz="1700" dirty="0" err="1">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信息，智能判断所在杆塔区间</a:t>
            </a:r>
            <a:r>
              <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，对信息进二次</a:t>
            </a:r>
            <a:r>
              <a:rPr lang="zh-CN"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处理</a:t>
            </a:r>
            <a:endPar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70000"/>
              </a:lnSpc>
              <a:buFont typeface="Wingdings" panose="05000000000000000000" pitchFamily="2" charset="2"/>
              <a:buChar char="u"/>
            </a:pP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zh-CN" sz="17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生成</a:t>
            </a:r>
            <a:r>
              <a:rPr lang="zh-CN"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缺陷报告和巡检报告</a:t>
            </a:r>
            <a:r>
              <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，以</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拍摄位置</a:t>
            </a:r>
            <a:r>
              <a:rPr lang="en-US" altLang="zh-CN"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线路区间</a:t>
            </a:r>
            <a:r>
              <a:rPr lang="en-US" altLang="zh-CN"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缺陷名称</a:t>
            </a:r>
            <a:r>
              <a:rPr lang="en-US"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的形式展现给用户</a:t>
            </a:r>
          </a:p>
        </p:txBody>
      </p:sp>
      <p:sp>
        <p:nvSpPr>
          <p:cNvPr id="12" name="标题 1"/>
          <p:cNvSpPr>
            <a:spLocks noGrp="1"/>
          </p:cNvSpPr>
          <p:nvPr>
            <p:custDataLst>
              <p:tags r:id="rId4"/>
            </p:custDataLst>
          </p:nvPr>
        </p:nvSpPr>
        <p:spPr>
          <a:xfrm>
            <a:off x="9176385" y="3428920"/>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软硬结合</a:t>
            </a:r>
          </a:p>
        </p:txBody>
      </p:sp>
      <p:sp>
        <p:nvSpPr>
          <p:cNvPr id="13" name="标题 1"/>
          <p:cNvSpPr>
            <a:spLocks noGrp="1"/>
          </p:cNvSpPr>
          <p:nvPr>
            <p:custDataLst>
              <p:tags r:id="rId5"/>
            </p:custDataLst>
          </p:nvPr>
        </p:nvSpPr>
        <p:spPr>
          <a:xfrm>
            <a:off x="9176385" y="1337468"/>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软件为主</a:t>
            </a:r>
          </a:p>
        </p:txBody>
      </p:sp>
      <p:sp>
        <p:nvSpPr>
          <p:cNvPr id="8" name="标题 7"/>
          <p:cNvSpPr>
            <a:spLocks noGrp="1"/>
          </p:cNvSpPr>
          <p:nvPr>
            <p:ph type="title"/>
          </p:nvPr>
        </p:nvSpPr>
        <p:spPr>
          <a:xfrm>
            <a:off x="229870" y="144145"/>
            <a:ext cx="3829685" cy="628015"/>
          </a:xfrm>
        </p:spPr>
        <p:txBody>
          <a:bodyPr/>
          <a:lstStyle/>
          <a:p>
            <a:r>
              <a:rPr dirty="0" smtClean="0">
                <a:latin typeface="+mj-ea"/>
                <a:ea typeface="+mj-ea"/>
              </a:rPr>
              <a:t>怎么做的</a:t>
            </a:r>
            <a:r>
              <a:rPr lang="en-US" altLang="zh-CN" dirty="0" smtClean="0">
                <a:latin typeface="+mj-ea"/>
                <a:ea typeface="+mj-ea"/>
              </a:rPr>
              <a:t>——</a:t>
            </a:r>
            <a:r>
              <a:rPr lang="zh-CN" altLang="en-US" dirty="0" smtClean="0">
                <a:latin typeface="+mj-ea"/>
                <a:ea typeface="+mj-ea"/>
              </a:rPr>
              <a:t> 技术概述</a:t>
            </a:r>
          </a:p>
        </p:txBody>
      </p:sp>
      <p:sp>
        <p:nvSpPr>
          <p:cNvPr id="18" name="文本框 17"/>
          <p:cNvSpPr txBox="1"/>
          <p:nvPr/>
        </p:nvSpPr>
        <p:spPr>
          <a:xfrm>
            <a:off x="888651" y="5346224"/>
            <a:ext cx="1165225" cy="645160"/>
          </a:xfrm>
          <a:prstGeom prst="rect">
            <a:avLst/>
          </a:prstGeom>
          <a:noFill/>
        </p:spPr>
        <p:txBody>
          <a:bodyPr wrap="square" rtlCol="0">
            <a:spAutoFit/>
          </a:bodyPr>
          <a:lstStyle/>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自主巡检</a:t>
            </a:r>
          </a:p>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19" name="文本框 18"/>
          <p:cNvSpPr txBox="1"/>
          <p:nvPr/>
        </p:nvSpPr>
        <p:spPr>
          <a:xfrm>
            <a:off x="2569511" y="4727337"/>
            <a:ext cx="6091238" cy="1871666"/>
          </a:xfrm>
          <a:prstGeom prst="rect">
            <a:avLst/>
          </a:prstGeom>
          <a:noFill/>
        </p:spPr>
        <p:txBody>
          <a:bodyPr wrap="square" rtlCol="0" anchor="t">
            <a:spAutoFit/>
          </a:bodyPr>
          <a:lstStyle/>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基于</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大疆</a:t>
            </a:r>
            <a:r>
              <a:rPr lang="en-US" altLang="zh-CN"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SDK</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开发，实现无人机的自主定点</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rPr>
              <a:t>飞行</a:t>
            </a:r>
            <a:endPar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应用</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GPS</a:t>
            </a:r>
            <a:r>
              <a:rPr lang="en-US" altLang="zh-CN"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RTK 模块差分定位</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技术可以做到厘米级的误差</a:t>
            </a:r>
          </a:p>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设计</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车载无人机机库</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打造移动无人机机场</a:t>
            </a:r>
          </a:p>
        </p:txBody>
      </p:sp>
      <p:sp>
        <p:nvSpPr>
          <p:cNvPr id="20" name="标题 1"/>
          <p:cNvSpPr>
            <a:spLocks noGrp="1"/>
          </p:cNvSpPr>
          <p:nvPr>
            <p:custDataLst>
              <p:tags r:id="rId6"/>
            </p:custDataLst>
          </p:nvPr>
        </p:nvSpPr>
        <p:spPr>
          <a:xfrm>
            <a:off x="9176385" y="5300424"/>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硬件为主</a:t>
            </a:r>
          </a:p>
        </p:txBody>
      </p:sp>
      <p:sp>
        <p:nvSpPr>
          <p:cNvPr id="2" name="矩形 1"/>
          <p:cNvSpPr/>
          <p:nvPr/>
        </p:nvSpPr>
        <p:spPr>
          <a:xfrm>
            <a:off x="457143" y="3078480"/>
            <a:ext cx="11004003" cy="3659029"/>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7143" y="814467"/>
            <a:ext cx="11004003" cy="365902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0980" y="121285"/>
            <a:ext cx="4285615"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方案架构</a:t>
            </a: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latin typeface="+mj-ea"/>
              </a:rPr>
              <a:t>边缘计算设备</a:t>
            </a:r>
          </a:p>
          <a:p>
            <a:pPr algn="ctr"/>
            <a:endParaRPr lang="zh-CN" altLang="en-US" sz="2200" dirty="0">
              <a:ln>
                <a:noFill/>
                <a:prstDash val="sysDash"/>
              </a:ln>
              <a:solidFill>
                <a:schemeClr val="bg2"/>
              </a:solidFill>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rPr>
              <a:t>路径控制</a:t>
            </a:r>
            <a:endParaRPr lang="zh-CN" altLang="en-US" sz="2200" dirty="0">
              <a:ln>
                <a:noFill/>
                <a:prstDash val="sysDash"/>
              </a:ln>
              <a:solidFill>
                <a:schemeClr val="bg2"/>
              </a:solidFill>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latin typeface="+mj-ea"/>
              </a:rPr>
              <a:t>飞行日志</a:t>
            </a:r>
            <a:endParaRPr lang="zh-CN" altLang="en-US" sz="2200" dirty="0">
              <a:ln>
                <a:noFill/>
                <a:prstDash val="sysDash"/>
              </a:ln>
              <a:solidFill>
                <a:schemeClr val="bg2"/>
              </a:solidFill>
              <a:latin typeface="+mj-ea"/>
            </a:endParaRPr>
          </a:p>
          <a:p>
            <a:pPr algn="ctr"/>
            <a:endParaRPr lang="zh-CN" altLang="en-US" sz="2200" dirty="0">
              <a:ln>
                <a:noFill/>
                <a:prstDash val="sysDash"/>
              </a:ln>
              <a:solidFill>
                <a:schemeClr val="bg2"/>
              </a:solidFill>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latin typeface="+mj-ea"/>
              </a:rPr>
              <a:t>人工智能缺陷识别算法</a:t>
            </a:r>
            <a:endParaRPr lang="zh-CN" altLang="en-US" sz="2000" dirty="0">
              <a:ln>
                <a:noFill/>
                <a:prstDash val="sysDash"/>
              </a:ln>
              <a:solidFill>
                <a:schemeClr val="bg2"/>
              </a:solidFill>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rPr>
              <a:t>嵌入</a:t>
            </a:r>
            <a:endParaRPr lang="zh-CN" altLang="en-US" dirty="0">
              <a:solidFill>
                <a:srgbClr val="00B0F0"/>
              </a:solidFill>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rgbClr val="00B0F0"/>
                </a:solidFill>
              </a:rPr>
              <a:t>路径信息</a:t>
            </a:r>
            <a:endParaRPr lang="zh-CN" altLang="en-US" dirty="0">
              <a:solidFill>
                <a:srgbClr val="00B0F0"/>
              </a:solidFill>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rgbClr val="00B0F0"/>
                </a:solidFill>
              </a:rPr>
              <a:t>位置</a:t>
            </a:r>
            <a:r>
              <a:rPr lang="zh-CN" altLang="en-US" dirty="0" smtClean="0">
                <a:solidFill>
                  <a:srgbClr val="00B0F0"/>
                </a:solidFill>
              </a:rPr>
              <a:t>信息</a:t>
            </a:r>
            <a:endParaRPr lang="zh-CN" altLang="en-US" dirty="0">
              <a:solidFill>
                <a:srgbClr val="00B0F0"/>
              </a:solidFill>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rgbClr val="00B0F0"/>
                </a:solidFill>
              </a:rPr>
              <a:t>缺陷</a:t>
            </a:r>
            <a:r>
              <a:rPr lang="zh-CN" altLang="en-US" dirty="0" smtClean="0">
                <a:solidFill>
                  <a:srgbClr val="00B0F0"/>
                </a:solidFill>
              </a:rPr>
              <a:t>信息</a:t>
            </a:r>
            <a:endParaRPr lang="zh-CN" altLang="en-US" dirty="0">
              <a:solidFill>
                <a:srgbClr val="00B0F0"/>
              </a:solidFill>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rgbClr val="00B0F0"/>
                </a:solidFill>
              </a:rPr>
              <a:t>位置信息</a:t>
            </a:r>
            <a:endParaRPr lang="zh-CN" altLang="en-US" dirty="0">
              <a:solidFill>
                <a:srgbClr val="00B0F0"/>
              </a:solidFill>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rgbClr val="00B0F0"/>
                </a:solidFill>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rgbClr val="00B0F0"/>
                </a:solidFill>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rPr>
              <a:t>车载无人机机库</a:t>
            </a:r>
            <a:endParaRPr lang="zh-CN" altLang="en-US" sz="2200" dirty="0">
              <a:solidFill>
                <a:schemeClr val="bg2"/>
              </a:solidFill>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rPr>
              <a:t>工业无人机</a:t>
            </a:r>
            <a:endParaRPr lang="en-US" altLang="zh-CN" sz="2200" dirty="0" smtClean="0">
              <a:solidFill>
                <a:schemeClr val="bg2"/>
              </a:solidFill>
            </a:endParaRPr>
          </a:p>
          <a:p>
            <a:endParaRPr lang="zh-CN" altLang="en-US" sz="2200" dirty="0">
              <a:solidFill>
                <a:schemeClr val="bg2"/>
              </a:solidFill>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rgbClr val="00B0F0"/>
                </a:solidFill>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rPr>
              <a:t>路径规划软件</a:t>
            </a:r>
            <a:endParaRPr lang="zh-CN" altLang="en-US" sz="2200" dirty="0">
              <a:solidFill>
                <a:schemeClr val="bg2"/>
              </a:solidFill>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rPr>
              <a:t>RTK</a:t>
            </a:r>
            <a:r>
              <a:rPr lang="zh-CN" altLang="en-US" sz="2200" dirty="0" smtClean="0">
                <a:solidFill>
                  <a:schemeClr val="bg2"/>
                </a:solidFill>
              </a:rPr>
              <a:t>定位</a:t>
            </a:r>
            <a:endParaRPr lang="zh-CN" altLang="en-US" sz="2200" dirty="0">
              <a:solidFill>
                <a:schemeClr val="bg2"/>
              </a:solidFill>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rPr>
              <a:t>用   户</a:t>
            </a:r>
            <a:endParaRPr lang="zh-CN" altLang="en-US" sz="2200" dirty="0">
              <a:solidFill>
                <a:schemeClr val="bg2"/>
              </a:solidFill>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2" y="4014824"/>
            <a:ext cx="735035"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rPr>
              <a:t>   相机传感器</a:t>
            </a:r>
            <a:endParaRPr lang="en-US" altLang="zh-CN" sz="2200" dirty="0" smtClean="0">
              <a:solidFill>
                <a:schemeClr val="bg2"/>
              </a:solidFill>
            </a:endParaRPr>
          </a:p>
          <a:p>
            <a:endParaRPr lang="zh-CN" altLang="en-US" sz="2200" dirty="0">
              <a:solidFill>
                <a:schemeClr val="bg2"/>
              </a:solidFill>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rgbClr val="00B0F0"/>
                </a:solidFill>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latin typeface="+mj-ea"/>
              </a:rPr>
              <a:t>数 据 管 理 软 件</a:t>
            </a:r>
            <a:endParaRPr lang="zh-CN" altLang="en-US" dirty="0">
              <a:solidFill>
                <a:schemeClr val="bg2"/>
              </a:solidFill>
            </a:endParaRPr>
          </a:p>
          <a:p>
            <a:endParaRPr lang="zh-CN" altLang="en-US" dirty="0"/>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rPr>
              <a:t>信 息 记 录 报 表</a:t>
            </a:r>
            <a:endParaRPr lang="zh-CN" altLang="en-US" kern="1500" dirty="0">
              <a:solidFill>
                <a:schemeClr val="bg2"/>
              </a:solidFill>
            </a:endParaRPr>
          </a:p>
          <a:p>
            <a:endParaRPr lang="zh-CN" altLang="en-US" kern="1500" dirty="0"/>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rPr>
              <a:t>硬件构成</a:t>
            </a:r>
            <a:endParaRPr lang="zh-CN" altLang="en-US" dirty="0">
              <a:solidFill>
                <a:schemeClr val="bg2"/>
              </a:solidFill>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rPr>
              <a:t>软</a:t>
            </a:r>
            <a:r>
              <a:rPr lang="zh-CN" altLang="en-US" dirty="0" smtClean="0">
                <a:solidFill>
                  <a:schemeClr val="bg2"/>
                </a:solidFill>
              </a:rPr>
              <a:t>件构成</a:t>
            </a:r>
            <a:endParaRPr lang="zh-CN" altLang="en-US" dirty="0">
              <a:solidFill>
                <a:schemeClr val="bg2"/>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a="http://schemas.openxmlformats.org/drawingml/2006/main" xmlns:r="http://schemas.openxmlformats.org/officeDocument/2006/relationships"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90_2*l_h_f*1_2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90_2*l_h_f*1_3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REFSHAPE" val="588354716"/>
</p:tagLst>
</file>

<file path=ppt/tags/tag171.xml><?xml version="1.0" encoding="utf-8"?>
<p:tagLst xmlns:a="http://schemas.openxmlformats.org/drawingml/2006/main" xmlns:r="http://schemas.openxmlformats.org/officeDocument/2006/relationships" xmlns:p="http://schemas.openxmlformats.org/presentationml/2006/main">
  <p:tag name="REFSHAPE" val="588356484"/>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9522"/>
  <p:tag name="MH_TYPE" val="#NeiR#"/>
  <p:tag name="MH_NUMBER" val="2"/>
  <p:tag name="MH_CATEGORY" val="#TuWHP#"/>
  <p:tag name="MH_LAYOUT" val="SubTitleText"/>
  <p:tag name="MH" val="20151127175341"/>
  <p:tag name="MH_LIBRARY" val="GRAPHIC"/>
  <p:tag name="KSO_WM_TAG_VERSION" val="1.0"/>
  <p:tag name="KSO_WM_SLIDE_ID" val="diagram169522_1"/>
  <p:tag name="KSO_WM_SLIDE_INDEX" val="1"/>
  <p:tag name="KSO_WM_SLIDE_ITEM_CNT" val="4"/>
  <p:tag name="KSO_WM_SLIDE_LAYOUT" val="a_f_d"/>
  <p:tag name="KSO_WM_SLIDE_LAYOUT_CNT" val="1_2_2"/>
  <p:tag name="KSO_WM_SLIDE_TYPE" val="text"/>
  <p:tag name="KSO_WM_SLIDE_POSITION" val="30*70"/>
  <p:tag name="KSO_WM_SLIDE_SIZE" val="902*447"/>
  <p:tag name="KSO_WM_SLIDE_BK_DARK_LIGHT" val="2"/>
  <p:tag name="KSO_WM_SLIDE_BACKGROUND_TYPE" val="general"/>
  <p:tag name="ISLIDE.ICON" val="#407179;#407179;"/>
</p:tagLst>
</file>

<file path=ppt/tags/tag175.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76.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8.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7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68438"/>
  <p:tag name="KSO_WM_SLIDE_ID" val="diagram20168438_4"/>
  <p:tag name="KSO_WM_TEMPLATE_SUBCATEGORY" val="0"/>
  <p:tag name="KSO_WM_TEMPLATE_MASTER_TYPE" val="0"/>
  <p:tag name="KSO_WM_TEMPLATE_COLOR_TYPE" val="1"/>
  <p:tag name="KSO_WM_SLIDE_TYPE" val="text"/>
  <p:tag name="KSO_WM_SLIDE_SUBTYPE" val="diag"/>
  <p:tag name="KSO_WM_SLIDE_ITEM_CNT" val="5"/>
  <p:tag name="KSO_WM_SLIDE_INDEX" val="4"/>
  <p:tag name="KSO_WM_SLIDE_SIZE" val="467.522*241.591"/>
  <p:tag name="KSO_WM_SLIDE_POSITION" val="460.978*176.184"/>
  <p:tag name="KSO_WM_DIAGRAM_GROUP_CODE" val="l1-1"/>
  <p:tag name="KSO_WM_SLIDE_DIAGTYPE" val="l"/>
  <p:tag name="KSO_WM_TAG_VERSION" val="1.0"/>
  <p:tag name="KSO_WM_SLIDE_LAYOUT" val="a_d_l"/>
  <p:tag name="KSO_WM_SLIDE_LAYOUT_CNT" val="1_1_1"/>
</p:tagLst>
</file>

<file path=ppt/tags/tag183.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438_4*l_h_f*1_1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8438_4*l_h_f*1_3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68438_4*l_h_f*1_5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8438_4*l_h_f*1_2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8438_4*l_h_f*1_4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97.xml><?xml version="1.0" encoding="utf-8"?>
<p:tagLst xmlns:a="http://schemas.openxmlformats.org/drawingml/2006/main" xmlns:r="http://schemas.openxmlformats.org/officeDocument/2006/relationships" xmlns:p="http://schemas.openxmlformats.org/presentationml/2006/main">
  <p:tag name="PA" val="v5.2.10"/>
</p:tagLst>
</file>

<file path=ppt/tags/tag198.xml><?xml version="1.0" encoding="utf-8"?>
<p:tagLst xmlns:a="http://schemas.openxmlformats.org/drawingml/2006/main" xmlns:r="http://schemas.openxmlformats.org/officeDocument/2006/relationships" xmlns:p="http://schemas.openxmlformats.org/presentationml/2006/main">
  <p:tag name="PA" val="v5.2.10"/>
</p:tagLst>
</file>

<file path=ppt/tags/tag199.xml><?xml version="1.0" encoding="utf-8"?>
<p:tagLst xmlns:a="http://schemas.openxmlformats.org/drawingml/2006/main" xmlns:r="http://schemas.openxmlformats.org/officeDocument/2006/relationships" xmlns:p="http://schemas.openxmlformats.org/presentationml/2006/main">
  <p:tag name="PA" val="v5.2.1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PA" val="v5.2.10"/>
</p:tagLst>
</file>

<file path=ppt/tags/tag201.xml><?xml version="1.0" encoding="utf-8"?>
<p:tagLst xmlns:a="http://schemas.openxmlformats.org/drawingml/2006/main" xmlns:r="http://schemas.openxmlformats.org/officeDocument/2006/relationships" xmlns:p="http://schemas.openxmlformats.org/presentationml/2006/main">
  <p:tag name="PA" val="v5.2.10"/>
</p:tagLst>
</file>

<file path=ppt/tags/tag202.xml><?xml version="1.0" encoding="utf-8"?>
<p:tagLst xmlns:a="http://schemas.openxmlformats.org/drawingml/2006/main" xmlns:r="http://schemas.openxmlformats.org/officeDocument/2006/relationships" xmlns:p="http://schemas.openxmlformats.org/presentationml/2006/main">
  <p:tag name="KSO_WM_UNIT_TABLE_BEAUTIFY" val="smartTable{d3740b18-61be-4959-a804-09c22820b979}"/>
</p:tagLst>
</file>

<file path=ppt/tags/tag20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5043_1*l_h_f*1_1_1"/>
  <p:tag name="KSO_WM_TEMPLATE_CATEGORY" val="diagram"/>
  <p:tag name="KSO_WM_TEMPLATE_INDEX" val="20165043"/>
  <p:tag name="KSO_WM_UNIT_LAYERLEVEL" val="1_1_1"/>
  <p:tag name="KSO_WM_TAG_VERSION" val="1.0"/>
  <p:tag name="KSO_WM_BEAUTIFY_FLAG" val="#wm#"/>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ISLIDE.ICON" val="#407218;"/>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922</TotalTime>
  <Words>2910</Words>
  <Application>Microsoft Office PowerPoint</Application>
  <PresentationFormat>宽屏</PresentationFormat>
  <Paragraphs>479</Paragraphs>
  <Slides>34</Slides>
  <Notes>14</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34</vt:i4>
      </vt:variant>
    </vt:vector>
  </HeadingPairs>
  <TitlesOfParts>
    <vt:vector size="49" baseType="lpstr">
      <vt:lpstr>华文中宋</vt:lpstr>
      <vt:lpstr>宋体</vt:lpstr>
      <vt:lpstr>Adobe 黑体 Std R</vt:lpstr>
      <vt:lpstr>微软雅黑</vt:lpstr>
      <vt:lpstr>方正仿宋_GB2312</vt:lpstr>
      <vt:lpstr>方正兰亭纤黑_GBK</vt:lpstr>
      <vt:lpstr>Calibri</vt:lpstr>
      <vt:lpstr>Wingdings</vt:lpstr>
      <vt:lpstr>黑体</vt:lpstr>
      <vt:lpstr>Arial</vt:lpstr>
      <vt:lpstr>Adobe 宋体 Std L</vt:lpstr>
      <vt:lpstr>Times New Roman</vt:lpstr>
      <vt:lpstr>Office 主题​​</vt:lpstr>
      <vt:lpstr>1_空白设计模板</vt:lpstr>
      <vt:lpstr>2_空白设计模板</vt:lpstr>
      <vt:lpstr>PowerPoint 演示文稿</vt:lpstr>
      <vt:lpstr>投资亮点</vt:lpstr>
      <vt:lpstr> 目录</vt:lpstr>
      <vt:lpstr> 为什么做——宏观趋势</vt:lpstr>
      <vt:lpstr>为什么做 ——巡检行业痛点</vt:lpstr>
      <vt:lpstr>为什么做——客户需求</vt:lpstr>
      <vt:lpstr>空白演示</vt:lpstr>
      <vt:lpstr>怎么做的—— 技术概述</vt:lpstr>
      <vt:lpstr>怎么做的—— 方案架构</vt:lpstr>
      <vt:lpstr>怎么做的—— 人工智能缺陷识别算法</vt:lpstr>
      <vt:lpstr>怎么做的—— 数据管理软件</vt:lpstr>
      <vt:lpstr>怎么做的—— 应用RTK的定点自主巡航</vt:lpstr>
      <vt:lpstr>PowerPoint 演示文稿</vt:lpstr>
      <vt:lpstr> </vt:lpstr>
      <vt:lpstr>技术成果</vt:lpstr>
      <vt:lpstr> 成果鉴定</vt:lpstr>
      <vt:lpstr>能做多大——竞品分析</vt:lpstr>
      <vt:lpstr> 能做多大——项目优势</vt:lpstr>
      <vt:lpstr>能做多大——市场分析</vt:lpstr>
      <vt:lpstr>PowerPoint 演示文稿</vt:lpstr>
      <vt:lpstr>PowerPoint 演示文稿</vt:lpstr>
      <vt:lpstr>怎么盈利——商业模式</vt:lpstr>
      <vt:lpstr>怎么盈利——分段市场渗透</vt:lpstr>
      <vt:lpstr>怎么盈利——分段市场渗透</vt:lpstr>
      <vt:lpstr>怎么盈利——分段市场渗透</vt:lpstr>
      <vt:lpstr>PowerPoint 演示文稿</vt:lpstr>
      <vt:lpstr> 团队成员</vt:lpstr>
      <vt:lpstr>项目依托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1184</cp:revision>
  <dcterms:created xsi:type="dcterms:W3CDTF">2019-06-19T02:08:00Z</dcterms:created>
  <dcterms:modified xsi:type="dcterms:W3CDTF">2020-08-13T06:46:40Z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